
<file path=[Content_Types].xml><?xml version="1.0" encoding="utf-8"?>
<Types xmlns="http://schemas.openxmlformats.org/package/2006/content-types"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14.xml" ContentType="application/vnd.openxmlformats-officedocument.presentationml.notesSlide+xml"/>
  <Override PartName="/ppt/slides/slide22.xml" ContentType="application/vnd.openxmlformats-officedocument.presentationml.slide+xml"/>
  <Override PartName="/ppt/theme/theme2.xml" ContentType="application/vnd.openxmlformats-officedocument.theme+xml"/>
  <Override PartName="/ppt/notesSlides/notesSlide11.xml" ContentType="application/vnd.openxmlformats-officedocument.presentationml.notesSlide+xml"/>
  <Override PartName="/ppt/slides/slide2.xml" ContentType="application/vnd.openxmlformats-officedocument.presentationml.slide+xml"/>
  <Override PartName="/docProps/app.xml" ContentType="application/vnd.openxmlformats-officedocument.extended-properties+xml"/>
  <Override PartName="/ppt/notesSlides/notesSlide9.xml" ContentType="application/vnd.openxmlformats-officedocument.presentationml.notesSlide+xml"/>
  <Override PartName="/ppt/slides/slide11.xml" ContentType="application/vnd.openxmlformats-officedocument.presentationml.slide+xml"/>
  <Override PartName="/ppt/slides/slide18.xml" ContentType="application/vnd.openxmlformats-officedocument.presentationml.slide+xml"/>
  <Override PartName="/ppt/notesSlides/notesSlide16.xml" ContentType="application/vnd.openxmlformats-officedocument.presentationml.notesSlide+xml"/>
  <Override PartName="/ppt/notesSlides/notesSlide21.xml" ContentType="application/vnd.openxmlformats-officedocument.presentationml.notesSlide+xml"/>
  <Override PartName="/ppt/slideLayouts/slideLayout3.xml" ContentType="application/vnd.openxmlformats-officedocument.presentationml.slideLayout+xml"/>
  <Override PartName="/ppt/slides/slide21.xml" ContentType="application/vnd.openxmlformats-officedocument.presentationml.slide+xml"/>
  <Override PartName="/ppt/slideLayouts/slideLayout5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3.xml" ContentType="application/vnd.openxmlformats-officedocument.presentationml.notesSlid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tableStyles.xml" ContentType="application/vnd.openxmlformats-officedocument.presentationml.tableStyles+xml"/>
  <Default Extension="xml" ContentType="application/xml"/>
  <Override PartName="/ppt/slides/slide7.xml" ContentType="application/vnd.openxmlformats-officedocument.presentationml.slide+xml"/>
  <Override PartName="/ppt/viewProps.xml" ContentType="application/vnd.openxmlformats-officedocument.presentationml.viewProps+xml"/>
  <Override PartName="/ppt/slideMasters/slideMaster1.xml" ContentType="application/vnd.openxmlformats-officedocument.presentationml.slideMaster+xml"/>
  <Override PartName="/ppt/notesSlides/notesSlide7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19.xml" ContentType="application/vnd.openxmlformats-officedocument.presentationml.notes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Slides/notesSlide17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20.xml" ContentType="application/vnd.openxmlformats-officedocument.presentationml.slide+xml"/>
  <Override PartName="/ppt/slides/slide17.xml" ContentType="application/vnd.openxmlformats-officedocument.presentationml.slide+xml"/>
  <Override PartName="/ppt/slideLayouts/slideLayout4.xml" ContentType="application/vnd.openxmlformats-officedocument.presentationml.slideLayout+xml"/>
  <Override PartName="/ppt/notesSlides/notesSlide5.xml" ContentType="application/vnd.openxmlformats-officedocument.presentationml.notesSlide+xml"/>
  <Override PartName="/ppt/slideLayouts/slideLayout2.xml" ContentType="application/vnd.openxmlformats-officedocument.presentationml.slideLayout+xml"/>
  <Override PartName="/ppt/notesSlides/notesSlide13.xml" ContentType="application/vnd.openxmlformats-officedocument.presentationml.notesSlide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theme/theme1.xml" ContentType="application/vnd.openxmlformats-officedocument.theme+xml"/>
  <Override PartName="/ppt/slideLayouts/slideLayout6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5.xml" ContentType="application/vnd.openxmlformats-officedocument.presentationml.slide+xml"/>
  <Override PartName="/ppt/slides/slide10.xml" ContentType="application/vnd.openxmlformats-officedocument.presentationml.slide+xml"/>
  <Override PartName="/ppt/slideLayouts/slideLayout7.xml" ContentType="application/vnd.openxmlformats-officedocument.presentationml.slideLayout+xml"/>
  <Override PartName="/ppt/presProps.xml" ContentType="application/vnd.openxmlformats-officedocument.presentationml.presProps+xml"/>
  <Default Extension="jpeg" ContentType="image/jpeg"/>
  <Override PartName="/ppt/notesSlides/notesSlide18.xml" ContentType="application/vnd.openxmlformats-officedocument.presentationml.notesSlide+xml"/>
  <Default Extension="png" ContentType="image/png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ppt/slides/slide8.xml" ContentType="application/vnd.openxmlformats-officedocument.presentationml.slide+xml"/>
  <Override PartName="/ppt/slides/slide15.xml" ContentType="application/vnd.openxmlformats-officedocument.presentationml.slide+xml"/>
  <Default Extension="bin" ContentType="application/vnd.openxmlformats-officedocument.presentationml.printerSettings"/>
  <Override PartName="/ppt/notesSlides/notesSlide10.xml" ContentType="application/vnd.openxmlformats-officedocument.presentationml.notesSlide+xml"/>
  <Default Extension="rels" ContentType="application/vnd.openxmlformats-package.relationships+xml"/>
  <Override PartName="/ppt/slides/slide9.xml" ContentType="application/vnd.openxmlformats-officedocument.presentationml.slide+xml"/>
  <Override PartName="/ppt/slides/slide6.xml" ContentType="application/vnd.openxmlformats-officedocument.presentationml.slide+xml"/>
  <Override PartName="/ppt/slides/slide16.xml" ContentType="application/vnd.openxmlformats-officedocument.presentationml.slide+xml"/>
  <Override PartName="/ppt/notesSlides/notesSlide20.xml" ContentType="application/vnd.openxmlformats-officedocument.presentationml.notesSlide+xml"/>
  <Override PartName="/ppt/slides/slide19.xml" ContentType="application/vnd.openxmlformats-officedocument.presentationml.slide+xml"/>
  <Override PartName="/ppt/slides/slide12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aveSubsetFonts="1" autoCompressPictures="0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7" r:id="rId20"/>
    <p:sldId id="274" r:id="rId21"/>
    <p:sldId id="275" r:id="rId22"/>
    <p:sldId id="276" r:id="rId23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-65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-65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-65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-65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-65" charset="0"/>
        <a:ea typeface="+mn-ea"/>
        <a:cs typeface="+mn-cs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Times New Roman" pitchFamily="-65" charset="0"/>
        <a:ea typeface="+mn-ea"/>
        <a:cs typeface="+mn-cs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Times New Roman" pitchFamily="-65" charset="0"/>
        <a:ea typeface="+mn-ea"/>
        <a:cs typeface="+mn-cs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Times New Roman" pitchFamily="-65" charset="0"/>
        <a:ea typeface="+mn-ea"/>
        <a:cs typeface="+mn-cs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Times New Roman" pitchFamily="-65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prnPr prnWhat="notes"/>
  <p:clrMru>
    <a:srgbClr val="0066CC"/>
    <a:srgbClr val="3333CC"/>
    <a:srgbClr val="0033CC"/>
    <a:srgbClr val="FF6600"/>
    <a:srgbClr val="FF3300"/>
    <a:srgbClr val="008000"/>
    <a:srgbClr val="4D4D4D"/>
    <a:srgbClr val="66CCFF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lastView="sldThumbnailView">
  <p:normalViewPr showOutlineIcons="0">
    <p:restoredLeft sz="32787"/>
    <p:restoredTop sz="61821" autoAdjust="0"/>
  </p:normalViewPr>
  <p:slideViewPr>
    <p:cSldViewPr>
      <p:cViewPr varScale="1">
        <p:scale>
          <a:sx n="79" d="100"/>
          <a:sy n="79" d="100"/>
        </p:scale>
        <p:origin x="-2016" y="-11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66" d="100"/>
          <a:sy n="66" d="100"/>
        </p:scale>
        <p:origin x="0" y="0"/>
      </p:cViewPr>
      <p:guideLst/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7" Type="http://schemas.openxmlformats.org/officeDocument/2006/relationships/slide" Target="slides/slide6.xml"/><Relationship Id="rId1" Type="http://schemas.openxmlformats.org/officeDocument/2006/relationships/slideMaster" Target="slideMasters/slideMaster1.xml"/><Relationship Id="rId24" Type="http://schemas.openxmlformats.org/officeDocument/2006/relationships/notesMaster" Target="notesMasters/notesMaster1.xml"/><Relationship Id="rId25" Type="http://schemas.openxmlformats.org/officeDocument/2006/relationships/printerSettings" Target="printerSettings/printerSettings1.bin"/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0" Type="http://schemas.openxmlformats.org/officeDocument/2006/relationships/slide" Target="slides/slide9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9" Type="http://schemas.openxmlformats.org/officeDocument/2006/relationships/slide" Target="slides/slide8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7" Type="http://schemas.openxmlformats.org/officeDocument/2006/relationships/viewProps" Target="viewProps.xml"/><Relationship Id="rId14" Type="http://schemas.openxmlformats.org/officeDocument/2006/relationships/slide" Target="slides/slide13.xml"/><Relationship Id="rId23" Type="http://schemas.openxmlformats.org/officeDocument/2006/relationships/slide" Target="slides/slide22.xml"/><Relationship Id="rId4" Type="http://schemas.openxmlformats.org/officeDocument/2006/relationships/slide" Target="slides/slide3.xml"/><Relationship Id="rId28" Type="http://schemas.openxmlformats.org/officeDocument/2006/relationships/theme" Target="theme/theme1.xml"/><Relationship Id="rId26" Type="http://schemas.openxmlformats.org/officeDocument/2006/relationships/presProps" Target="presProps.xml"/><Relationship Id="rId11" Type="http://schemas.openxmlformats.org/officeDocument/2006/relationships/slide" Target="slides/slide10.xml"/><Relationship Id="rId29" Type="http://schemas.openxmlformats.org/officeDocument/2006/relationships/tableStyles" Target="tableStyles.xml"/><Relationship Id="rId6" Type="http://schemas.openxmlformats.org/officeDocument/2006/relationships/slide" Target="slides/slide5.xml"/><Relationship Id="rId16" Type="http://schemas.openxmlformats.org/officeDocument/2006/relationships/slide" Target="slides/slide1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2" Type="http://schemas.openxmlformats.org/officeDocument/2006/relationships/slide" Target="slides/slide21.xml"/><Relationship Id="rId21" Type="http://schemas.openxmlformats.org/officeDocument/2006/relationships/slide" Target="slides/slide20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51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B5F5531F-3E44-EB4B-BD64-F626A713B454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65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65" charset="0"/>
        <a:ea typeface="ＭＳ Ｐゴシック" pitchFamily="-65" charset="-128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65" charset="0"/>
        <a:ea typeface="ＭＳ Ｐゴシック" pitchFamily="-65" charset="-128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65" charset="0"/>
        <a:ea typeface="ＭＳ Ｐゴシック" pitchFamily="-65" charset="-128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65" charset="0"/>
        <a:ea typeface="ＭＳ Ｐゴシック" pitchFamily="-65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F5531F-3E44-EB4B-BD64-F626A713B454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F5531F-3E44-EB4B-BD64-F626A713B454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F5531F-3E44-EB4B-BD64-F626A713B454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F5531F-3E44-EB4B-BD64-F626A713B454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Discussin</a:t>
            </a:r>
            <a:r>
              <a:rPr lang="en-US" baseline="0" dirty="0" smtClean="0"/>
              <a:t>g ant integration in Eclipse is beyond the scope of this presentation so I’ll be running my scripts from the command line.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F5531F-3E44-EB4B-BD64-F626A713B454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Show</a:t>
            </a:r>
            <a:r>
              <a:rPr lang="en-US" baseline="0" dirty="0" smtClean="0"/>
              <a:t> the basic ant task and explain it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Discuss the basic structure.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Note the inputs </a:t>
            </a:r>
          </a:p>
          <a:p>
            <a:endParaRPr lang="en-US" baseline="0" dirty="0" smtClean="0"/>
          </a:p>
          <a:p>
            <a:r>
              <a:rPr lang="en-US" baseline="0" dirty="0" smtClean="0"/>
              <a:t>Note properties ${</a:t>
            </a:r>
            <a:r>
              <a:rPr lang="en-US" baseline="0" dirty="0" err="1" smtClean="0"/>
              <a:t>foo</a:t>
            </a:r>
            <a:r>
              <a:rPr lang="en-US" baseline="0" dirty="0" smtClean="0"/>
              <a:t>}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Change the site title again and commit.</a:t>
            </a:r>
          </a:p>
          <a:p>
            <a:endParaRPr lang="en-US" baseline="0" dirty="0" smtClean="0"/>
          </a:p>
          <a:p>
            <a:r>
              <a:rPr lang="en-US" baseline="0" dirty="0" smtClean="0"/>
              <a:t>Run the ant task</a:t>
            </a:r>
          </a:p>
          <a:p>
            <a:endParaRPr lang="en-US" baseline="0" dirty="0" smtClean="0"/>
          </a:p>
          <a:p>
            <a:r>
              <a:rPr lang="en-US" baseline="0" dirty="0" smtClean="0"/>
              <a:t>Note that I need to clear the template cache and reload manually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F5531F-3E44-EB4B-BD64-F626A713B454}" type="slidenum">
              <a:rPr lang="en-US" smtClean="0"/>
              <a:pPr/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Anything</a:t>
            </a:r>
            <a:r>
              <a:rPr lang="en-US" baseline="0" dirty="0" smtClean="0"/>
              <a:t> that ant can’t do.  </a:t>
            </a:r>
          </a:p>
          <a:p>
            <a:endParaRPr lang="en-US" baseline="0" dirty="0" smtClean="0"/>
          </a:p>
          <a:p>
            <a:r>
              <a:rPr lang="en-US" baseline="0" dirty="0" smtClean="0"/>
              <a:t>Anything related to CF admin.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F5531F-3E44-EB4B-BD64-F626A713B454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Explain that there</a:t>
            </a:r>
            <a:r>
              <a:rPr lang="en-US" baseline="0" dirty="0" smtClean="0"/>
              <a:t> is a jar file for the CF tasks AND a </a:t>
            </a:r>
            <a:r>
              <a:rPr lang="en-US" baseline="0" dirty="0" err="1" smtClean="0"/>
              <a:t>cfant</a:t>
            </a:r>
            <a:r>
              <a:rPr lang="en-US" baseline="0" dirty="0" smtClean="0"/>
              <a:t> folder you put under your CFIDE directory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F5531F-3E44-EB4B-BD64-F626A713B454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F5531F-3E44-EB4B-BD64-F626A713B454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Note that </a:t>
            </a:r>
            <a:r>
              <a:rPr lang="en-US" dirty="0" err="1" smtClean="0"/>
              <a:t>cfml</a:t>
            </a:r>
            <a:r>
              <a:rPr lang="en-US" dirty="0" smtClean="0"/>
              <a:t> must</a:t>
            </a:r>
            <a:r>
              <a:rPr lang="en-US" baseline="0" dirty="0" smtClean="0"/>
              <a:t> be under services directory in ant4cf folder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F5531F-3E44-EB4B-BD64-F626A713B454}" type="slidenum">
              <a:rPr lang="en-US" smtClean="0"/>
              <a:pPr/>
              <a:t>18</a:t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F5531F-3E44-EB4B-BD64-F626A713B454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Note that </a:t>
            </a:r>
            <a:r>
              <a:rPr lang="en-US" dirty="0" smtClean="0"/>
              <a:t>we </a:t>
            </a:r>
            <a:r>
              <a:rPr lang="en-US" dirty="0" smtClean="0"/>
              <a:t>love</a:t>
            </a:r>
            <a:r>
              <a:rPr lang="en-US" dirty="0" smtClean="0"/>
              <a:t> working </a:t>
            </a:r>
            <a:r>
              <a:rPr lang="en-US" dirty="0" smtClean="0"/>
              <a:t>with companies</a:t>
            </a:r>
            <a:r>
              <a:rPr lang="en-US" baseline="0" dirty="0" smtClean="0"/>
              <a:t> to help them accomplish their goals.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F5531F-3E44-EB4B-BD64-F626A713B454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Show</a:t>
            </a:r>
            <a:r>
              <a:rPr lang="en-US" baseline="0" dirty="0" smtClean="0"/>
              <a:t> the ant4cf </a:t>
            </a:r>
            <a:r>
              <a:rPr lang="en-US" baseline="0" dirty="0" smtClean="0"/>
              <a:t>scripts </a:t>
            </a:r>
            <a:r>
              <a:rPr lang="en-US" baseline="0" dirty="0" smtClean="0"/>
              <a:t>and explain it</a:t>
            </a:r>
          </a:p>
          <a:p>
            <a:endParaRPr lang="en-US" baseline="0" dirty="0" smtClean="0"/>
          </a:p>
          <a:p>
            <a:r>
              <a:rPr lang="en-US" baseline="0" dirty="0" smtClean="0"/>
              <a:t>Run the ant script</a:t>
            </a:r>
          </a:p>
          <a:p>
            <a:endParaRPr lang="en-US" baseline="0" dirty="0" smtClean="0"/>
          </a:p>
          <a:p>
            <a:r>
              <a:rPr lang="en-US" baseline="0" dirty="0" smtClean="0"/>
              <a:t>Note that this does everything!</a:t>
            </a:r>
          </a:p>
          <a:p>
            <a:endParaRPr lang="en-US" baseline="0" dirty="0" smtClean="0"/>
          </a:p>
          <a:p>
            <a:r>
              <a:rPr lang="en-US" baseline="0" dirty="0" smtClean="0"/>
              <a:t>Note that the &lt;</a:t>
            </a:r>
            <a:r>
              <a:rPr lang="en-US" baseline="0" dirty="0" err="1" smtClean="0"/>
              <a:t>remoteant</a:t>
            </a:r>
            <a:r>
              <a:rPr lang="en-US" baseline="0" dirty="0" smtClean="0"/>
              <a:t>&gt; task could be used several times to deploy to multiple servers.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F5531F-3E44-EB4B-BD64-F626A713B454}" type="slidenum">
              <a:rPr lang="en-US" smtClean="0"/>
              <a:pPr/>
              <a:t>20</a:t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F5531F-3E44-EB4B-BD64-F626A713B454}" type="slidenum">
              <a:rPr lang="en-US" smtClean="0"/>
              <a:pPr/>
              <a:t>21</a:t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F5531F-3E44-EB4B-BD64-F626A713B454}" type="slidenum">
              <a:rPr lang="en-US" smtClean="0"/>
              <a:pPr/>
              <a:t>22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Ask if anyone</a:t>
            </a:r>
            <a:r>
              <a:rPr lang="en-US" baseline="0" dirty="0" smtClean="0"/>
              <a:t> else can think of something you may need to do when deploying an application.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F5531F-3E44-EB4B-BD64-F626A713B454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Ask</a:t>
            </a:r>
            <a:r>
              <a:rPr lang="en-US" baseline="0" dirty="0" smtClean="0"/>
              <a:t> others what they do?</a:t>
            </a:r>
          </a:p>
          <a:p>
            <a:endParaRPr lang="en-US" baseline="0" dirty="0" smtClean="0"/>
          </a:p>
          <a:p>
            <a:r>
              <a:rPr lang="en-US" baseline="0" dirty="0" smtClean="0"/>
              <a:t>Some people have processes where they take a server offline, or put up a “maintenance” message then update each server, one at a time.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Can be a very complex process.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F5531F-3E44-EB4B-BD64-F626A713B454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At this point, my “customer” will yell out to me that he needs the title changed on his site.</a:t>
            </a:r>
          </a:p>
          <a:p>
            <a:endParaRPr lang="en-US" dirty="0" smtClean="0"/>
          </a:p>
          <a:p>
            <a:r>
              <a:rPr lang="en-US" dirty="0" smtClean="0"/>
              <a:t>show the example application locally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change the title.</a:t>
            </a:r>
          </a:p>
          <a:p>
            <a:endParaRPr lang="en-US" baseline="0" dirty="0" smtClean="0"/>
          </a:p>
          <a:p>
            <a:r>
              <a:rPr lang="en-US" dirty="0" smtClean="0"/>
              <a:t>Commit</a:t>
            </a:r>
            <a:r>
              <a:rPr lang="en-US" baseline="0" dirty="0" smtClean="0"/>
              <a:t> to SVN</a:t>
            </a:r>
          </a:p>
          <a:p>
            <a:endParaRPr lang="en-US" baseline="0" dirty="0" smtClean="0"/>
          </a:p>
          <a:p>
            <a:r>
              <a:rPr lang="en-US" baseline="0" dirty="0" smtClean="0"/>
              <a:t>Export from </a:t>
            </a:r>
            <a:r>
              <a:rPr lang="en-US" baseline="0" dirty="0" err="1" smtClean="0"/>
              <a:t>svn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FTP to server</a:t>
            </a:r>
          </a:p>
          <a:p>
            <a:endParaRPr lang="en-US" baseline="0" dirty="0" smtClean="0"/>
          </a:p>
          <a:p>
            <a:r>
              <a:rPr lang="en-US" baseline="0" dirty="0" smtClean="0"/>
              <a:t>Show the public website… (be sure to</a:t>
            </a:r>
            <a:r>
              <a:rPr lang="en-US" baseline="0" dirty="0" smtClean="0"/>
              <a:t> </a:t>
            </a:r>
            <a:r>
              <a:rPr lang="en-US" b="1" baseline="0" dirty="0" smtClean="0"/>
              <a:t>reload </a:t>
            </a:r>
            <a:r>
              <a:rPr lang="en-US" baseline="0" dirty="0" smtClean="0"/>
              <a:t>it</a:t>
            </a:r>
            <a:r>
              <a:rPr lang="en-US" baseline="0" dirty="0" smtClean="0"/>
              <a:t>!!)</a:t>
            </a:r>
          </a:p>
          <a:p>
            <a:endParaRPr lang="en-US" baseline="0" dirty="0" smtClean="0"/>
          </a:p>
          <a:p>
            <a:r>
              <a:rPr lang="en-US" baseline="0" dirty="0" smtClean="0"/>
              <a:t>Note that the title hasn’t changed</a:t>
            </a:r>
          </a:p>
          <a:p>
            <a:endParaRPr lang="en-US" baseline="0" dirty="0" smtClean="0"/>
          </a:p>
          <a:p>
            <a:r>
              <a:rPr lang="en-US" baseline="0" dirty="0" smtClean="0"/>
              <a:t>Clear the template cache</a:t>
            </a:r>
          </a:p>
          <a:p>
            <a:endParaRPr lang="en-US" baseline="0" dirty="0" smtClean="0"/>
          </a:p>
          <a:p>
            <a:r>
              <a:rPr lang="en-US" baseline="0" dirty="0" smtClean="0"/>
              <a:t>Oh no an error!  (Talk about how this problem is very common)</a:t>
            </a:r>
          </a:p>
          <a:p>
            <a:endParaRPr lang="en-US" baseline="0" dirty="0" smtClean="0"/>
          </a:p>
          <a:p>
            <a:r>
              <a:rPr lang="en-US" baseline="0" dirty="0" smtClean="0"/>
              <a:t>Edit the exported app’s </a:t>
            </a:r>
            <a:r>
              <a:rPr lang="en-US" baseline="0" dirty="0" err="1" smtClean="0"/>
              <a:t>datasource</a:t>
            </a:r>
            <a:r>
              <a:rPr lang="en-US" baseline="0" dirty="0" smtClean="0"/>
              <a:t> configuration (cfu09ant.com) and republish and reload</a:t>
            </a:r>
          </a:p>
          <a:p>
            <a:endParaRPr lang="en-US" baseline="0" dirty="0" smtClean="0"/>
          </a:p>
          <a:p>
            <a:r>
              <a:rPr lang="en-US" baseline="0" dirty="0" smtClean="0"/>
              <a:t>If I screw up talk about how easy this is to screw up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F5531F-3E44-EB4B-BD64-F626A713B454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F5531F-3E44-EB4B-BD64-F626A713B454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Customer will interrupt again and tell me that their website</a:t>
            </a:r>
            <a:r>
              <a:rPr lang="en-US" baseline="0" dirty="0" smtClean="0"/>
              <a:t> seems to be running slow and there’s all sorts of “garbage” at the bottom of the page.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I’ll look at the page and realize I forgot to turn off reloading and debugging in MG.</a:t>
            </a:r>
          </a:p>
          <a:p>
            <a:endParaRPr lang="en-US" baseline="0" dirty="0" smtClean="0"/>
          </a:p>
          <a:p>
            <a:r>
              <a:rPr lang="en-US" baseline="0" dirty="0" smtClean="0"/>
              <a:t>I’ll fix in the export and republish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F5531F-3E44-EB4B-BD64-F626A713B454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F5531F-3E44-EB4B-BD64-F626A713B454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F5531F-3E44-EB4B-BD64-F626A713B454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type="title" preserve="1">
  <p:cSld name="Title Slid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3"/>
          <p:cNvSpPr>
            <a:spLocks noGrp="1" noChangeArrowheads="1"/>
          </p:cNvSpPr>
          <p:nvPr>
            <p:ph type="ctrTitle"/>
          </p:nvPr>
        </p:nvSpPr>
        <p:spPr>
          <a:xfrm>
            <a:off x="1524000" y="2209800"/>
            <a:ext cx="6019800" cy="2057400"/>
          </a:xfrm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/>
          <a:lstStyle>
            <a:lvl1pPr algn="ctr">
              <a:defRPr sz="3600">
                <a:solidFill>
                  <a:schemeClr val="bg1"/>
                </a:solidFill>
                <a:effectLst/>
              </a:defRPr>
            </a:lvl1pPr>
          </a:lstStyle>
          <a:p>
            <a:r>
              <a:rPr lang="en-US"/>
              <a:t>Title of presentation</a:t>
            </a:r>
          </a:p>
        </p:txBody>
      </p:sp>
      <p:sp>
        <p:nvSpPr>
          <p:cNvPr id="6148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524000" y="4495800"/>
            <a:ext cx="6096000" cy="990600"/>
          </a:xfrm>
        </p:spPr>
        <p:txBody>
          <a:bodyPr/>
          <a:lstStyle>
            <a:lvl1pPr marL="0" indent="0" algn="ctr">
              <a:buFont typeface="Wingdings" pitchFamily="-65" charset="2"/>
              <a:buNone/>
              <a:defRPr sz="2400">
                <a:solidFill>
                  <a:srgbClr val="66CCFF"/>
                </a:solidFill>
              </a:defRPr>
            </a:lvl1pPr>
          </a:lstStyle>
          <a:p>
            <a:r>
              <a:rPr lang="en-US"/>
              <a:t>Name of presenter</a:t>
            </a:r>
          </a:p>
        </p:txBody>
      </p:sp>
      <p:sp>
        <p:nvSpPr>
          <p:cNvPr id="6154" name="Text Box 10"/>
          <p:cNvSpPr txBox="1">
            <a:spLocks noChangeArrowheads="1"/>
          </p:cNvSpPr>
          <p:nvPr userDrawn="1"/>
        </p:nvSpPr>
        <p:spPr bwMode="auto">
          <a:xfrm>
            <a:off x="685800" y="6553200"/>
            <a:ext cx="7924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endParaRPr lang="en-US"/>
          </a:p>
        </p:txBody>
      </p:sp>
      <p:sp>
        <p:nvSpPr>
          <p:cNvPr id="6157" name="Text Box 13"/>
          <p:cNvSpPr txBox="1">
            <a:spLocks noChangeArrowheads="1"/>
          </p:cNvSpPr>
          <p:nvPr userDrawn="1"/>
        </p:nvSpPr>
        <p:spPr bwMode="auto">
          <a:xfrm>
            <a:off x="1447800" y="6400800"/>
            <a:ext cx="167640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b="1">
                <a:latin typeface="Arial" pitchFamily="-65" charset="0"/>
              </a:rPr>
              <a:t>www.cfunited.com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381000"/>
            <a:ext cx="2133600" cy="57912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1000" y="381000"/>
            <a:ext cx="6248400" cy="57912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400" y="1676400"/>
            <a:ext cx="3962400" cy="4495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6400"/>
            <a:ext cx="3962400" cy="4495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7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5" Type="http://schemas.openxmlformats.org/officeDocument/2006/relationships/slideLayout" Target="../slideLayouts/slideLayout5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9" Type="http://schemas.openxmlformats.org/officeDocument/2006/relationships/slideLayout" Target="../slideLayouts/slideLayout9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81000" y="381000"/>
            <a:ext cx="85344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63500" dist="29783" dir="3885598" algn="ctr" rotWithShape="0">
              <a:schemeClr val="bg2">
                <a:alpha val="74998"/>
              </a:scheme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33400" y="1676400"/>
            <a:ext cx="8077200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39" name="Rectangle 15"/>
          <p:cNvSpPr>
            <a:spLocks noChangeArrowheads="1"/>
          </p:cNvSpPr>
          <p:nvPr userDrawn="1"/>
        </p:nvSpPr>
        <p:spPr bwMode="auto">
          <a:xfrm>
            <a:off x="4343400" y="6450013"/>
            <a:ext cx="369888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fld id="{770F4D72-8B5A-8E4E-8C4E-74ACCAD30A33}" type="slidenum">
              <a:rPr lang="en-US" sz="1200" b="1">
                <a:latin typeface="Arial" pitchFamily="-65" charset="0"/>
              </a:rPr>
              <a:pPr/>
              <a:t>‹#›</a:t>
            </a:fld>
            <a:endParaRPr lang="en-US" sz="1200" b="1">
              <a:latin typeface="Arial" pitchFamily="-65" charset="0"/>
            </a:endParaRPr>
          </a:p>
        </p:txBody>
      </p:sp>
      <p:sp>
        <p:nvSpPr>
          <p:cNvPr id="1040" name="Rectangle 16"/>
          <p:cNvSpPr>
            <a:spLocks noChangeArrowheads="1"/>
          </p:cNvSpPr>
          <p:nvPr userDrawn="1"/>
        </p:nvSpPr>
        <p:spPr bwMode="auto">
          <a:xfrm>
            <a:off x="533400" y="6450013"/>
            <a:ext cx="1533525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200" b="1">
                <a:latin typeface="Arial" pitchFamily="-65" charset="0"/>
              </a:rPr>
              <a:t>www.cfunited.com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rtl="0" fontAlgn="base">
        <a:spcBef>
          <a:spcPct val="0"/>
        </a:spcBef>
        <a:spcAft>
          <a:spcPct val="0"/>
        </a:spcAft>
        <a:defRPr sz="3200">
          <a:solidFill>
            <a:srgbClr val="333333"/>
          </a:solidFill>
          <a:effectLst>
            <a:outerShdw blurRad="38100" dist="38100" dir="2700000" algn="tl">
              <a:srgbClr val="DDDDDD"/>
            </a:outerShdw>
          </a:effectLst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200">
          <a:solidFill>
            <a:srgbClr val="333333"/>
          </a:solidFill>
          <a:effectLst>
            <a:outerShdw blurRad="38100" dist="38100" dir="2700000" algn="tl">
              <a:srgbClr val="DDDDDD"/>
            </a:outerShdw>
          </a:effectLst>
          <a:latin typeface="Arial" pitchFamily="-65" charset="0"/>
        </a:defRPr>
      </a:lvl2pPr>
      <a:lvl3pPr algn="l" rtl="0" fontAlgn="base">
        <a:spcBef>
          <a:spcPct val="0"/>
        </a:spcBef>
        <a:spcAft>
          <a:spcPct val="0"/>
        </a:spcAft>
        <a:defRPr sz="3200">
          <a:solidFill>
            <a:srgbClr val="333333"/>
          </a:solidFill>
          <a:effectLst>
            <a:outerShdw blurRad="38100" dist="38100" dir="2700000" algn="tl">
              <a:srgbClr val="DDDDDD"/>
            </a:outerShdw>
          </a:effectLst>
          <a:latin typeface="Arial" pitchFamily="-65" charset="0"/>
        </a:defRPr>
      </a:lvl3pPr>
      <a:lvl4pPr algn="l" rtl="0" fontAlgn="base">
        <a:spcBef>
          <a:spcPct val="0"/>
        </a:spcBef>
        <a:spcAft>
          <a:spcPct val="0"/>
        </a:spcAft>
        <a:defRPr sz="3200">
          <a:solidFill>
            <a:srgbClr val="333333"/>
          </a:solidFill>
          <a:effectLst>
            <a:outerShdw blurRad="38100" dist="38100" dir="2700000" algn="tl">
              <a:srgbClr val="DDDDDD"/>
            </a:outerShdw>
          </a:effectLst>
          <a:latin typeface="Arial" pitchFamily="-65" charset="0"/>
        </a:defRPr>
      </a:lvl4pPr>
      <a:lvl5pPr algn="l" rtl="0" fontAlgn="base">
        <a:spcBef>
          <a:spcPct val="0"/>
        </a:spcBef>
        <a:spcAft>
          <a:spcPct val="0"/>
        </a:spcAft>
        <a:defRPr sz="3200">
          <a:solidFill>
            <a:srgbClr val="333333"/>
          </a:solidFill>
          <a:effectLst>
            <a:outerShdw blurRad="38100" dist="38100" dir="2700000" algn="tl">
              <a:srgbClr val="DDDDDD"/>
            </a:outerShdw>
          </a:effectLst>
          <a:latin typeface="Arial" pitchFamily="-65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rgbClr val="333333"/>
          </a:solidFill>
          <a:effectLst>
            <a:outerShdw blurRad="38100" dist="38100" dir="2700000" algn="tl">
              <a:srgbClr val="DDDDDD"/>
            </a:outerShdw>
          </a:effectLst>
          <a:latin typeface="Arial" pitchFamily="-65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rgbClr val="333333"/>
          </a:solidFill>
          <a:effectLst>
            <a:outerShdw blurRad="38100" dist="38100" dir="2700000" algn="tl">
              <a:srgbClr val="DDDDDD"/>
            </a:outerShdw>
          </a:effectLst>
          <a:latin typeface="Arial" pitchFamily="-65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rgbClr val="333333"/>
          </a:solidFill>
          <a:effectLst>
            <a:outerShdw blurRad="38100" dist="38100" dir="2700000" algn="tl">
              <a:srgbClr val="DDDDDD"/>
            </a:outerShdw>
          </a:effectLst>
          <a:latin typeface="Arial" pitchFamily="-65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rgbClr val="333333"/>
          </a:solidFill>
          <a:effectLst>
            <a:outerShdw blurRad="38100" dist="38100" dir="2700000" algn="tl">
              <a:srgbClr val="DDDDDD"/>
            </a:outerShdw>
          </a:effectLst>
          <a:latin typeface="Arial" pitchFamily="-65" charset="0"/>
        </a:defRPr>
      </a:lvl9pPr>
    </p:titleStyle>
    <p:bodyStyle>
      <a:lvl1pPr marL="660400" indent="-660400" algn="l" rtl="0" fontAlgn="base">
        <a:spcBef>
          <a:spcPct val="20000"/>
        </a:spcBef>
        <a:spcAft>
          <a:spcPct val="0"/>
        </a:spcAft>
        <a:buClr>
          <a:schemeClr val="folHlink"/>
        </a:buClr>
        <a:buFont typeface="Wingdings" pitchFamily="-65" charset="2"/>
        <a:buAutoNum type="alphaUcPeriod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1035050" indent="-577850" algn="l" rtl="0" fontAlgn="base">
        <a:spcBef>
          <a:spcPct val="20000"/>
        </a:spcBef>
        <a:spcAft>
          <a:spcPct val="0"/>
        </a:spcAft>
        <a:buClr>
          <a:schemeClr val="folHlink"/>
        </a:buClr>
        <a:buFont typeface="Wingdings" pitchFamily="-65" charset="2"/>
        <a:buChar char="§"/>
        <a:defRPr sz="2800">
          <a:solidFill>
            <a:schemeClr val="tx1"/>
          </a:solidFill>
          <a:latin typeface="+mn-lt"/>
          <a:ea typeface="ＭＳ Ｐゴシック" pitchFamily="-65" charset="-128"/>
        </a:defRPr>
      </a:lvl2pPr>
      <a:lvl3pPr marL="1409700" indent="-495300" algn="l" rtl="0" fontAlgn="base">
        <a:spcBef>
          <a:spcPct val="20000"/>
        </a:spcBef>
        <a:spcAft>
          <a:spcPct val="0"/>
        </a:spcAft>
        <a:buClr>
          <a:schemeClr val="folHlink"/>
        </a:buClr>
        <a:buAutoNum type="alphaLcParenR"/>
        <a:defRPr sz="2400">
          <a:solidFill>
            <a:srgbClr val="4D4D4D"/>
          </a:solidFill>
          <a:latin typeface="+mn-lt"/>
          <a:ea typeface="ＭＳ Ｐゴシック" pitchFamily="-65" charset="-128"/>
        </a:defRPr>
      </a:lvl3pPr>
      <a:lvl4pPr marL="1784350" indent="-412750" algn="l" rtl="0" fontAlgn="base">
        <a:spcBef>
          <a:spcPct val="20000"/>
        </a:spcBef>
        <a:spcAft>
          <a:spcPct val="0"/>
        </a:spcAft>
        <a:buClr>
          <a:schemeClr val="folHlink"/>
        </a:buClr>
        <a:buFont typeface="Wingdings" pitchFamily="-65" charset="2"/>
        <a:buChar char="§"/>
        <a:defRPr sz="2000">
          <a:solidFill>
            <a:schemeClr val="bg2"/>
          </a:solidFill>
          <a:latin typeface="+mn-lt"/>
          <a:ea typeface="ＭＳ Ｐゴシック" pitchFamily="-65" charset="-128"/>
        </a:defRPr>
      </a:lvl4pPr>
      <a:lvl5pPr marL="2241550" indent="-412750" algn="l" rtl="0" fontAlgn="base">
        <a:spcBef>
          <a:spcPct val="20000"/>
        </a:spcBef>
        <a:spcAft>
          <a:spcPct val="0"/>
        </a:spcAft>
        <a:buClr>
          <a:schemeClr val="folHlink"/>
        </a:buClr>
        <a:buFont typeface="Wingdings" pitchFamily="-65" charset="2"/>
        <a:buAutoNum type="romanLcPeriod"/>
        <a:defRPr>
          <a:solidFill>
            <a:schemeClr val="tx1"/>
          </a:solidFill>
          <a:latin typeface="+mn-lt"/>
          <a:ea typeface="ＭＳ Ｐゴシック" pitchFamily="-65" charset="-128"/>
        </a:defRPr>
      </a:lvl5pPr>
      <a:lvl6pPr marL="2698750" indent="-412750" algn="l" rtl="0" fontAlgn="base">
        <a:spcBef>
          <a:spcPct val="20000"/>
        </a:spcBef>
        <a:spcAft>
          <a:spcPct val="0"/>
        </a:spcAft>
        <a:buClr>
          <a:schemeClr val="folHlink"/>
        </a:buClr>
        <a:buFont typeface="Wingdings" pitchFamily="-65" charset="2"/>
        <a:buAutoNum type="romanLcPeriod"/>
        <a:defRPr>
          <a:solidFill>
            <a:schemeClr val="tx1"/>
          </a:solidFill>
          <a:latin typeface="+mn-lt"/>
          <a:ea typeface="ＭＳ Ｐゴシック" pitchFamily="-65" charset="-128"/>
        </a:defRPr>
      </a:lvl6pPr>
      <a:lvl7pPr marL="3155950" indent="-412750" algn="l" rtl="0" fontAlgn="base">
        <a:spcBef>
          <a:spcPct val="20000"/>
        </a:spcBef>
        <a:spcAft>
          <a:spcPct val="0"/>
        </a:spcAft>
        <a:buClr>
          <a:schemeClr val="folHlink"/>
        </a:buClr>
        <a:buFont typeface="Wingdings" pitchFamily="-65" charset="2"/>
        <a:buAutoNum type="romanLcPeriod"/>
        <a:defRPr>
          <a:solidFill>
            <a:schemeClr val="tx1"/>
          </a:solidFill>
          <a:latin typeface="+mn-lt"/>
          <a:ea typeface="ＭＳ Ｐゴシック" pitchFamily="-65" charset="-128"/>
        </a:defRPr>
      </a:lvl7pPr>
      <a:lvl8pPr marL="3613150" indent="-412750" algn="l" rtl="0" fontAlgn="base">
        <a:spcBef>
          <a:spcPct val="20000"/>
        </a:spcBef>
        <a:spcAft>
          <a:spcPct val="0"/>
        </a:spcAft>
        <a:buClr>
          <a:schemeClr val="folHlink"/>
        </a:buClr>
        <a:buFont typeface="Wingdings" pitchFamily="-65" charset="2"/>
        <a:buAutoNum type="romanLcPeriod"/>
        <a:defRPr>
          <a:solidFill>
            <a:schemeClr val="tx1"/>
          </a:solidFill>
          <a:latin typeface="+mn-lt"/>
          <a:ea typeface="ＭＳ Ｐゴシック" pitchFamily="-65" charset="-128"/>
        </a:defRPr>
      </a:lvl8pPr>
      <a:lvl9pPr marL="4070350" indent="-412750" algn="l" rtl="0" fontAlgn="base">
        <a:spcBef>
          <a:spcPct val="20000"/>
        </a:spcBef>
        <a:spcAft>
          <a:spcPct val="0"/>
        </a:spcAft>
        <a:buClr>
          <a:schemeClr val="folHlink"/>
        </a:buClr>
        <a:buFont typeface="Wingdings" pitchFamily="-65" charset="2"/>
        <a:buAutoNum type="romanLcPeriod"/>
        <a:defRPr>
          <a:solidFill>
            <a:schemeClr val="tx1"/>
          </a:solidFill>
          <a:latin typeface="+mn-lt"/>
          <a:ea typeface="ＭＳ Ｐゴシック" pitchFamily="-65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hyperlink" Target="http://ant.apache.org/external.html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hyperlink" Target="mailto:dhughes@alagad.com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Using Ant to Deploy </a:t>
            </a:r>
            <a:r>
              <a:rPr lang="en-US" smtClean="0"/>
              <a:t>ColdFusion Applications</a:t>
            </a:r>
            <a:endParaRPr lang="en-US" dirty="0" smtClean="0"/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Doug Hughes, President of Alagad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Introducing Ant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 Apache product</a:t>
            </a:r>
          </a:p>
          <a:p>
            <a:r>
              <a:rPr lang="en-US" dirty="0" smtClean="0"/>
              <a:t>Primarily a Java build tool</a:t>
            </a:r>
          </a:p>
          <a:p>
            <a:r>
              <a:rPr lang="en-US" dirty="0" smtClean="0"/>
              <a:t>Build scripts</a:t>
            </a:r>
            <a:r>
              <a:rPr lang="en-US" dirty="0" smtClean="0"/>
              <a:t> are written </a:t>
            </a:r>
            <a:r>
              <a:rPr lang="en-US" dirty="0" smtClean="0"/>
              <a:t>in XML</a:t>
            </a:r>
            <a:endParaRPr lang="en-US" dirty="0" smtClean="0"/>
          </a:p>
          <a:p>
            <a:r>
              <a:rPr lang="en-US" dirty="0" smtClean="0"/>
              <a:t>Has many </a:t>
            </a:r>
            <a:r>
              <a:rPr lang="en-US" dirty="0" smtClean="0"/>
              <a:t>useful </a:t>
            </a:r>
            <a:r>
              <a:rPr lang="en-US" dirty="0" smtClean="0"/>
              <a:t>features (tasks) </a:t>
            </a:r>
            <a:r>
              <a:rPr lang="en-US" dirty="0" smtClean="0"/>
              <a:t>built in</a:t>
            </a:r>
          </a:p>
          <a:p>
            <a:r>
              <a:rPr lang="en-US" dirty="0" smtClean="0"/>
              <a:t>Has a large community of third-party tasks</a:t>
            </a:r>
          </a:p>
          <a:p>
            <a:r>
              <a:rPr lang="en-US" dirty="0" smtClean="0"/>
              <a:t>Free &amp; open source</a:t>
            </a:r>
          </a:p>
          <a:p>
            <a:r>
              <a:rPr lang="en-US" dirty="0" smtClean="0"/>
              <a:t>Somewhat similar in feel to CFML</a:t>
            </a:r>
          </a:p>
          <a:p>
            <a:endParaRPr lang="en-US" dirty="0"/>
          </a:p>
        </p:txBody>
      </p:sp>
      <p:pic>
        <p:nvPicPr>
          <p:cNvPr id="5" name="Picture 4" descr="ant5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3200" y="457200"/>
            <a:ext cx="1981200" cy="2517913"/>
          </a:xfrm>
          <a:prstGeom prst="rect">
            <a:avLst/>
          </a:prstGeom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nt6.png"/>
          <p:cNvPicPr>
            <a:picLocks noChangeAspect="1"/>
          </p:cNvPicPr>
          <p:nvPr/>
        </p:nvPicPr>
        <p:blipFill>
          <a:blip r:embed="rId3">
            <a:alphaModFix amt="37000"/>
          </a:blip>
          <a:stretch>
            <a:fillRect/>
          </a:stretch>
        </p:blipFill>
        <p:spPr>
          <a:xfrm>
            <a:off x="1714500" y="1206500"/>
            <a:ext cx="5715000" cy="4445000"/>
          </a:xfrm>
          <a:prstGeom prst="rect">
            <a:avLst/>
          </a:prstGeom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Ant’s core tasks - Built in, run out of the box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4"/>
          <a:lstStyle/>
          <a:p>
            <a:pPr>
              <a:buNone/>
            </a:pPr>
            <a:r>
              <a:rPr lang="en-US" sz="900" dirty="0" smtClean="0">
                <a:latin typeface="Arial (Body)"/>
                <a:cs typeface="Arial (Body)"/>
              </a:rPr>
              <a:t>Ant</a:t>
            </a:r>
          </a:p>
          <a:p>
            <a:pPr>
              <a:buNone/>
            </a:pPr>
            <a:r>
              <a:rPr lang="en-US" sz="900" dirty="0" err="1" smtClean="0">
                <a:latin typeface="Arial (Body)"/>
                <a:cs typeface="Arial (Body)"/>
              </a:rPr>
              <a:t>AntCall</a:t>
            </a:r>
            <a:endParaRPr lang="en-US" sz="900" dirty="0" smtClean="0">
              <a:latin typeface="Arial (Body)"/>
              <a:cs typeface="Arial (Body)"/>
            </a:endParaRPr>
          </a:p>
          <a:p>
            <a:pPr>
              <a:buNone/>
            </a:pPr>
            <a:r>
              <a:rPr lang="en-US" sz="900" dirty="0" err="1" smtClean="0">
                <a:latin typeface="Arial (Body)"/>
                <a:cs typeface="Arial (Body)"/>
              </a:rPr>
              <a:t>AntStructure</a:t>
            </a:r>
            <a:endParaRPr lang="en-US" sz="900" dirty="0" smtClean="0">
              <a:latin typeface="Arial (Body)"/>
              <a:cs typeface="Arial (Body)"/>
            </a:endParaRPr>
          </a:p>
          <a:p>
            <a:pPr>
              <a:buNone/>
            </a:pPr>
            <a:r>
              <a:rPr lang="en-US" sz="900" dirty="0" err="1" smtClean="0">
                <a:latin typeface="Arial (Body)"/>
                <a:cs typeface="Arial (Body)"/>
              </a:rPr>
              <a:t>AntVersion</a:t>
            </a:r>
            <a:endParaRPr lang="en-US" sz="900" dirty="0" smtClean="0">
              <a:latin typeface="Arial (Body)"/>
              <a:cs typeface="Arial (Body)"/>
            </a:endParaRPr>
          </a:p>
          <a:p>
            <a:pPr>
              <a:buNone/>
            </a:pPr>
            <a:r>
              <a:rPr lang="en-US" sz="900" dirty="0" smtClean="0">
                <a:latin typeface="Arial (Body)"/>
                <a:cs typeface="Arial (Body)"/>
              </a:rPr>
              <a:t>Apply/</a:t>
            </a:r>
            <a:r>
              <a:rPr lang="en-US" sz="900" dirty="0" err="1" smtClean="0">
                <a:latin typeface="Arial (Body)"/>
                <a:cs typeface="Arial (Body)"/>
              </a:rPr>
              <a:t>ExecOn</a:t>
            </a:r>
            <a:endParaRPr lang="en-US" sz="900" dirty="0" smtClean="0">
              <a:latin typeface="Arial (Body)"/>
              <a:cs typeface="Arial (Body)"/>
            </a:endParaRPr>
          </a:p>
          <a:p>
            <a:pPr>
              <a:buNone/>
            </a:pPr>
            <a:r>
              <a:rPr lang="en-US" sz="900" dirty="0" smtClean="0">
                <a:latin typeface="Arial (Body)"/>
                <a:cs typeface="Arial (Body)"/>
              </a:rPr>
              <a:t>Apt</a:t>
            </a:r>
          </a:p>
          <a:p>
            <a:pPr>
              <a:buNone/>
            </a:pPr>
            <a:r>
              <a:rPr lang="en-US" sz="900" dirty="0" smtClean="0">
                <a:latin typeface="Arial (Body)"/>
                <a:cs typeface="Arial (Body)"/>
              </a:rPr>
              <a:t>Available</a:t>
            </a:r>
          </a:p>
          <a:p>
            <a:pPr>
              <a:buNone/>
            </a:pPr>
            <a:r>
              <a:rPr lang="en-US" sz="900" dirty="0" err="1" smtClean="0">
                <a:latin typeface="Arial (Body)"/>
                <a:cs typeface="Arial (Body)"/>
              </a:rPr>
              <a:t>Basename</a:t>
            </a:r>
            <a:endParaRPr lang="en-US" sz="900" dirty="0" smtClean="0">
              <a:latin typeface="Arial (Body)"/>
              <a:cs typeface="Arial (Body)"/>
            </a:endParaRPr>
          </a:p>
          <a:p>
            <a:pPr>
              <a:buNone/>
            </a:pPr>
            <a:r>
              <a:rPr lang="en-US" sz="900" dirty="0" err="1" smtClean="0">
                <a:latin typeface="Arial (Body)"/>
                <a:cs typeface="Arial (Body)"/>
              </a:rPr>
              <a:t>BuildNumber</a:t>
            </a:r>
            <a:endParaRPr lang="en-US" sz="900" dirty="0" smtClean="0">
              <a:latin typeface="Arial (Body)"/>
              <a:cs typeface="Arial (Body)"/>
            </a:endParaRPr>
          </a:p>
          <a:p>
            <a:pPr>
              <a:buNone/>
            </a:pPr>
            <a:r>
              <a:rPr lang="en-US" sz="900" dirty="0" smtClean="0">
                <a:latin typeface="Arial (Body)"/>
                <a:cs typeface="Arial (Body)"/>
              </a:rPr>
              <a:t>BUnzip2</a:t>
            </a:r>
          </a:p>
          <a:p>
            <a:pPr>
              <a:buNone/>
            </a:pPr>
            <a:r>
              <a:rPr lang="en-US" sz="900" dirty="0" smtClean="0">
                <a:latin typeface="Arial (Body)"/>
                <a:cs typeface="Arial (Body)"/>
              </a:rPr>
              <a:t>BZip2</a:t>
            </a:r>
          </a:p>
          <a:p>
            <a:pPr>
              <a:buNone/>
            </a:pPr>
            <a:r>
              <a:rPr lang="en-US" sz="900" dirty="0" smtClean="0">
                <a:latin typeface="Arial (Body)"/>
                <a:cs typeface="Arial (Body)"/>
              </a:rPr>
              <a:t>Checksum</a:t>
            </a:r>
          </a:p>
          <a:p>
            <a:pPr>
              <a:buNone/>
            </a:pPr>
            <a:r>
              <a:rPr lang="en-US" sz="900" dirty="0" err="1" smtClean="0">
                <a:latin typeface="Arial (Body)"/>
                <a:cs typeface="Arial (Body)"/>
              </a:rPr>
              <a:t>Chmod</a:t>
            </a:r>
            <a:endParaRPr lang="en-US" sz="900" dirty="0" smtClean="0">
              <a:latin typeface="Arial (Body)"/>
              <a:cs typeface="Arial (Body)"/>
            </a:endParaRPr>
          </a:p>
          <a:p>
            <a:pPr>
              <a:buNone/>
            </a:pPr>
            <a:r>
              <a:rPr lang="en-US" sz="900" dirty="0" err="1" smtClean="0">
                <a:latin typeface="Arial (Body)"/>
                <a:cs typeface="Arial (Body)"/>
              </a:rPr>
              <a:t>Concat</a:t>
            </a:r>
            <a:endParaRPr lang="en-US" sz="900" dirty="0" smtClean="0">
              <a:latin typeface="Arial (Body)"/>
              <a:cs typeface="Arial (Body)"/>
            </a:endParaRPr>
          </a:p>
          <a:p>
            <a:pPr>
              <a:buNone/>
            </a:pPr>
            <a:r>
              <a:rPr lang="en-US" sz="900" dirty="0" smtClean="0">
                <a:latin typeface="Arial (Body)"/>
                <a:cs typeface="Arial (Body)"/>
              </a:rPr>
              <a:t>Condition</a:t>
            </a:r>
          </a:p>
          <a:p>
            <a:pPr>
              <a:buNone/>
            </a:pPr>
            <a:r>
              <a:rPr lang="en-US" sz="900" dirty="0" smtClean="0">
                <a:latin typeface="Arial (Body)"/>
                <a:cs typeface="Arial (Body)"/>
              </a:rPr>
              <a:t>Supported conditions</a:t>
            </a:r>
          </a:p>
          <a:p>
            <a:pPr>
              <a:buNone/>
            </a:pPr>
            <a:r>
              <a:rPr lang="en-US" sz="1800" b="1" dirty="0" smtClean="0">
                <a:latin typeface="Arial (Body)"/>
                <a:cs typeface="Arial (Body)"/>
              </a:rPr>
              <a:t>Copy</a:t>
            </a:r>
          </a:p>
          <a:p>
            <a:pPr>
              <a:buNone/>
            </a:pPr>
            <a:r>
              <a:rPr lang="en-US" sz="900" dirty="0" err="1" smtClean="0">
                <a:latin typeface="Arial (Body)"/>
                <a:cs typeface="Arial (Body)"/>
              </a:rPr>
              <a:t>Copydir</a:t>
            </a:r>
            <a:endParaRPr lang="en-US" sz="900" dirty="0" smtClean="0">
              <a:latin typeface="Arial (Body)"/>
              <a:cs typeface="Arial (Body)"/>
            </a:endParaRPr>
          </a:p>
          <a:p>
            <a:pPr>
              <a:buNone/>
            </a:pPr>
            <a:r>
              <a:rPr lang="en-US" sz="900" dirty="0" err="1" smtClean="0">
                <a:latin typeface="Arial (Body)"/>
                <a:cs typeface="Arial (Body)"/>
              </a:rPr>
              <a:t>Copyfile</a:t>
            </a:r>
            <a:endParaRPr lang="en-US" sz="900" dirty="0" smtClean="0">
              <a:latin typeface="Arial (Body)"/>
              <a:cs typeface="Arial (Body)"/>
            </a:endParaRPr>
          </a:p>
          <a:p>
            <a:pPr>
              <a:buNone/>
            </a:pPr>
            <a:r>
              <a:rPr lang="en-US" sz="1800" b="1" dirty="0" err="1" smtClean="0">
                <a:latin typeface="Arial (Body)"/>
                <a:cs typeface="Arial (Body)"/>
              </a:rPr>
              <a:t>Cvs</a:t>
            </a:r>
            <a:endParaRPr lang="en-US" sz="1800" b="1" dirty="0" smtClean="0">
              <a:latin typeface="Arial (Body)"/>
              <a:cs typeface="Arial (Body)"/>
            </a:endParaRPr>
          </a:p>
          <a:p>
            <a:pPr>
              <a:buNone/>
            </a:pPr>
            <a:r>
              <a:rPr lang="en-US" sz="900" dirty="0" err="1" smtClean="0">
                <a:latin typeface="Arial (Body)"/>
                <a:cs typeface="Arial (Body)"/>
              </a:rPr>
              <a:t>CvsChangeLog</a:t>
            </a:r>
            <a:endParaRPr lang="en-US" sz="900" dirty="0" smtClean="0">
              <a:latin typeface="Arial (Body)"/>
              <a:cs typeface="Arial (Body)"/>
            </a:endParaRPr>
          </a:p>
          <a:p>
            <a:pPr>
              <a:buNone/>
            </a:pPr>
            <a:r>
              <a:rPr lang="en-US" sz="900" dirty="0" err="1" smtClean="0">
                <a:latin typeface="Arial (Body)"/>
                <a:cs typeface="Arial (Body)"/>
              </a:rPr>
              <a:t>CvsVersion</a:t>
            </a:r>
            <a:endParaRPr lang="en-US" sz="900" dirty="0" smtClean="0">
              <a:latin typeface="Arial (Body)"/>
              <a:cs typeface="Arial (Body)"/>
            </a:endParaRPr>
          </a:p>
          <a:p>
            <a:pPr>
              <a:buNone/>
            </a:pPr>
            <a:r>
              <a:rPr lang="en-US" sz="900" dirty="0" err="1" smtClean="0">
                <a:latin typeface="Arial (Body)"/>
                <a:cs typeface="Arial (Body)"/>
              </a:rPr>
              <a:t>CVSPass</a:t>
            </a:r>
            <a:endParaRPr lang="en-US" sz="900" dirty="0" smtClean="0">
              <a:latin typeface="Arial (Body)"/>
              <a:cs typeface="Arial (Body)"/>
            </a:endParaRPr>
          </a:p>
          <a:p>
            <a:pPr>
              <a:buNone/>
            </a:pPr>
            <a:r>
              <a:rPr lang="en-US" sz="900" dirty="0" err="1" smtClean="0">
                <a:latin typeface="Arial (Body)"/>
                <a:cs typeface="Arial (Body)"/>
              </a:rPr>
              <a:t>CvsTagDiff</a:t>
            </a:r>
            <a:endParaRPr lang="en-US" sz="900" dirty="0" smtClean="0">
              <a:latin typeface="Arial (Body)"/>
              <a:cs typeface="Arial (Body)"/>
            </a:endParaRPr>
          </a:p>
          <a:p>
            <a:pPr>
              <a:buNone/>
            </a:pPr>
            <a:r>
              <a:rPr lang="en-US" sz="900" dirty="0" err="1" smtClean="0">
                <a:latin typeface="Arial (Body)"/>
                <a:cs typeface="Arial (Body)"/>
              </a:rPr>
              <a:t>Defaultexcludes</a:t>
            </a:r>
            <a:endParaRPr lang="en-US" sz="900" dirty="0" smtClean="0">
              <a:latin typeface="Arial (Body)"/>
              <a:cs typeface="Arial (Body)"/>
            </a:endParaRPr>
          </a:p>
          <a:p>
            <a:pPr>
              <a:buNone/>
            </a:pPr>
            <a:r>
              <a:rPr lang="en-US" sz="900" dirty="0" smtClean="0">
                <a:latin typeface="Arial (Body)"/>
                <a:cs typeface="Arial (Body)"/>
              </a:rPr>
              <a:t>Delete</a:t>
            </a:r>
          </a:p>
          <a:p>
            <a:pPr>
              <a:buNone/>
            </a:pPr>
            <a:r>
              <a:rPr lang="en-US" sz="900" dirty="0" err="1" smtClean="0">
                <a:latin typeface="Arial (Body)"/>
                <a:cs typeface="Arial (Body)"/>
              </a:rPr>
              <a:t>Deltree</a:t>
            </a:r>
            <a:endParaRPr lang="en-US" sz="900" dirty="0" smtClean="0">
              <a:latin typeface="Arial (Body)"/>
              <a:cs typeface="Arial (Body)"/>
            </a:endParaRPr>
          </a:p>
          <a:p>
            <a:pPr>
              <a:buNone/>
            </a:pPr>
            <a:r>
              <a:rPr lang="en-US" sz="900" dirty="0" err="1" smtClean="0">
                <a:latin typeface="Arial (Body)"/>
                <a:cs typeface="Arial (Body)"/>
              </a:rPr>
              <a:t>Dependset</a:t>
            </a:r>
            <a:endParaRPr lang="en-US" sz="900" dirty="0" smtClean="0">
              <a:latin typeface="Arial (Body)"/>
              <a:cs typeface="Arial (Body)"/>
            </a:endParaRPr>
          </a:p>
          <a:p>
            <a:pPr>
              <a:buNone/>
            </a:pPr>
            <a:r>
              <a:rPr lang="en-US" sz="900" dirty="0" smtClean="0">
                <a:latin typeface="Arial (Body)"/>
                <a:cs typeface="Arial (Body)"/>
              </a:rPr>
              <a:t>Diagnostics</a:t>
            </a:r>
          </a:p>
          <a:p>
            <a:pPr>
              <a:buNone/>
            </a:pPr>
            <a:r>
              <a:rPr lang="en-US" sz="900" dirty="0" err="1" smtClean="0">
                <a:latin typeface="Arial (Body)"/>
                <a:cs typeface="Arial (Body)"/>
              </a:rPr>
              <a:t>Dirname</a:t>
            </a:r>
            <a:endParaRPr lang="en-US" sz="900" dirty="0" smtClean="0">
              <a:latin typeface="Arial (Body)"/>
              <a:cs typeface="Arial (Body)"/>
            </a:endParaRPr>
          </a:p>
          <a:p>
            <a:pPr>
              <a:buNone/>
            </a:pPr>
            <a:r>
              <a:rPr lang="en-US" sz="900" dirty="0" smtClean="0">
                <a:latin typeface="Arial (Body)"/>
                <a:cs typeface="Arial (Body)"/>
              </a:rPr>
              <a:t>Ear</a:t>
            </a:r>
          </a:p>
          <a:p>
            <a:pPr>
              <a:buNone/>
            </a:pPr>
            <a:r>
              <a:rPr lang="en-US" sz="900" dirty="0" smtClean="0">
                <a:latin typeface="Arial (Body)"/>
                <a:cs typeface="Arial (Body)"/>
              </a:rPr>
              <a:t>Echo</a:t>
            </a:r>
          </a:p>
          <a:p>
            <a:pPr>
              <a:buNone/>
            </a:pPr>
            <a:r>
              <a:rPr lang="en-US" sz="900" dirty="0" err="1" smtClean="0">
                <a:latin typeface="Arial (Body)"/>
                <a:cs typeface="Arial (Body)"/>
              </a:rPr>
              <a:t>EchoXML</a:t>
            </a:r>
            <a:endParaRPr lang="en-US" sz="900" dirty="0" smtClean="0">
              <a:latin typeface="Arial (Body)"/>
              <a:cs typeface="Arial (Body)"/>
            </a:endParaRPr>
          </a:p>
          <a:p>
            <a:pPr>
              <a:buNone/>
            </a:pPr>
            <a:r>
              <a:rPr lang="en-US" sz="1800" b="1" dirty="0" smtClean="0">
                <a:latin typeface="Arial (Body)"/>
                <a:cs typeface="Arial (Body)"/>
              </a:rPr>
              <a:t>Exec</a:t>
            </a:r>
          </a:p>
          <a:p>
            <a:pPr>
              <a:buNone/>
            </a:pPr>
            <a:r>
              <a:rPr lang="en-US" sz="900" dirty="0" smtClean="0">
                <a:latin typeface="Arial (Body)"/>
                <a:cs typeface="Arial (Body)"/>
              </a:rPr>
              <a:t>Fail</a:t>
            </a:r>
          </a:p>
          <a:p>
            <a:pPr>
              <a:buNone/>
            </a:pPr>
            <a:r>
              <a:rPr lang="en-US" sz="900" dirty="0" smtClean="0">
                <a:latin typeface="Arial (Body)"/>
                <a:cs typeface="Arial (Body)"/>
              </a:rPr>
              <a:t>Filter</a:t>
            </a:r>
          </a:p>
          <a:p>
            <a:pPr>
              <a:buNone/>
            </a:pPr>
            <a:r>
              <a:rPr lang="en-US" sz="900" dirty="0" err="1" smtClean="0">
                <a:latin typeface="Arial (Body)"/>
                <a:cs typeface="Arial (Body)"/>
              </a:rPr>
              <a:t>FixCRLF</a:t>
            </a:r>
            <a:endParaRPr lang="en-US" sz="900" dirty="0" smtClean="0">
              <a:latin typeface="Arial (Body)"/>
              <a:cs typeface="Arial (Body)"/>
            </a:endParaRPr>
          </a:p>
          <a:p>
            <a:pPr>
              <a:buNone/>
            </a:pPr>
            <a:r>
              <a:rPr lang="en-US" sz="900" dirty="0" err="1" smtClean="0">
                <a:latin typeface="Arial (Body)"/>
                <a:cs typeface="Arial (Body)"/>
              </a:rPr>
              <a:t>GenKey</a:t>
            </a:r>
            <a:endParaRPr lang="en-US" sz="900" dirty="0" smtClean="0">
              <a:latin typeface="Arial (Body)"/>
              <a:cs typeface="Arial (Body)"/>
            </a:endParaRPr>
          </a:p>
          <a:p>
            <a:pPr>
              <a:buNone/>
            </a:pPr>
            <a:r>
              <a:rPr lang="en-US" sz="1800" b="1" dirty="0" smtClean="0">
                <a:latin typeface="Arial (Body)"/>
                <a:cs typeface="Arial (Body)"/>
              </a:rPr>
              <a:t>Get</a:t>
            </a:r>
          </a:p>
          <a:p>
            <a:pPr>
              <a:buNone/>
            </a:pPr>
            <a:r>
              <a:rPr lang="en-US" sz="900" dirty="0" err="1" smtClean="0">
                <a:latin typeface="Arial (Body)"/>
                <a:cs typeface="Arial (Body)"/>
              </a:rPr>
              <a:t>GUnzip</a:t>
            </a:r>
            <a:endParaRPr lang="en-US" sz="900" dirty="0" smtClean="0">
              <a:latin typeface="Arial (Body)"/>
              <a:cs typeface="Arial (Body)"/>
            </a:endParaRPr>
          </a:p>
          <a:p>
            <a:pPr>
              <a:buNone/>
            </a:pPr>
            <a:r>
              <a:rPr lang="en-US" sz="900" dirty="0" err="1" smtClean="0">
                <a:latin typeface="Arial (Body)"/>
                <a:cs typeface="Arial (Body)"/>
              </a:rPr>
              <a:t>GZip</a:t>
            </a:r>
            <a:endParaRPr lang="en-US" sz="900" dirty="0" smtClean="0">
              <a:latin typeface="Arial (Body)"/>
              <a:cs typeface="Arial (Body)"/>
            </a:endParaRPr>
          </a:p>
          <a:p>
            <a:pPr>
              <a:buNone/>
            </a:pPr>
            <a:r>
              <a:rPr lang="en-US" sz="900" dirty="0" smtClean="0">
                <a:latin typeface="Arial (Body)"/>
                <a:cs typeface="Arial (Body)"/>
              </a:rPr>
              <a:t>Import</a:t>
            </a:r>
          </a:p>
          <a:p>
            <a:pPr>
              <a:buNone/>
            </a:pPr>
            <a:r>
              <a:rPr lang="en-US" sz="1800" b="1" dirty="0" smtClean="0">
                <a:latin typeface="Arial (Body)"/>
                <a:cs typeface="Arial (Body)"/>
              </a:rPr>
              <a:t>Input</a:t>
            </a:r>
          </a:p>
          <a:p>
            <a:pPr>
              <a:buNone/>
            </a:pPr>
            <a:r>
              <a:rPr lang="en-US" sz="900" dirty="0" smtClean="0">
                <a:latin typeface="Arial (Body)"/>
                <a:cs typeface="Arial (Body)"/>
              </a:rPr>
              <a:t>Jar</a:t>
            </a:r>
          </a:p>
          <a:p>
            <a:pPr>
              <a:buNone/>
            </a:pPr>
            <a:r>
              <a:rPr lang="en-US" sz="900" dirty="0" smtClean="0">
                <a:latin typeface="Arial (Body)"/>
                <a:cs typeface="Arial (Body)"/>
              </a:rPr>
              <a:t>Java</a:t>
            </a:r>
          </a:p>
          <a:p>
            <a:pPr>
              <a:buNone/>
            </a:pPr>
            <a:r>
              <a:rPr lang="en-US" sz="900" dirty="0" err="1" smtClean="0">
                <a:latin typeface="Arial (Body)"/>
                <a:cs typeface="Arial (Body)"/>
              </a:rPr>
              <a:t>Javac</a:t>
            </a:r>
            <a:endParaRPr lang="en-US" sz="900" dirty="0" smtClean="0">
              <a:latin typeface="Arial (Body)"/>
              <a:cs typeface="Arial (Body)"/>
            </a:endParaRPr>
          </a:p>
          <a:p>
            <a:pPr>
              <a:buNone/>
            </a:pPr>
            <a:r>
              <a:rPr lang="en-US" sz="900" dirty="0" smtClean="0">
                <a:latin typeface="Arial (Body)"/>
                <a:cs typeface="Arial (Body)"/>
              </a:rPr>
              <a:t>Javadoc/Javadoc2</a:t>
            </a:r>
          </a:p>
          <a:p>
            <a:pPr>
              <a:buNone/>
            </a:pPr>
            <a:r>
              <a:rPr lang="en-US" sz="900" dirty="0" smtClean="0">
                <a:latin typeface="Arial (Body)"/>
                <a:cs typeface="Arial (Body)"/>
              </a:rPr>
              <a:t>Length</a:t>
            </a:r>
          </a:p>
          <a:p>
            <a:pPr>
              <a:buNone/>
            </a:pPr>
            <a:r>
              <a:rPr lang="en-US" sz="900" dirty="0" err="1" smtClean="0">
                <a:latin typeface="Arial (Body)"/>
                <a:cs typeface="Arial (Body)"/>
              </a:rPr>
              <a:t>LoadFile</a:t>
            </a:r>
            <a:endParaRPr lang="en-US" sz="900" dirty="0" smtClean="0">
              <a:latin typeface="Arial (Body)"/>
              <a:cs typeface="Arial (Body)"/>
            </a:endParaRPr>
          </a:p>
          <a:p>
            <a:pPr>
              <a:buNone/>
            </a:pPr>
            <a:r>
              <a:rPr lang="en-US" sz="900" dirty="0" err="1" smtClean="0">
                <a:latin typeface="Arial (Body)"/>
                <a:cs typeface="Arial (Body)"/>
              </a:rPr>
              <a:t>LoadProperties</a:t>
            </a:r>
            <a:endParaRPr lang="en-US" sz="900" dirty="0" smtClean="0">
              <a:latin typeface="Arial (Body)"/>
              <a:cs typeface="Arial (Body)"/>
            </a:endParaRPr>
          </a:p>
          <a:p>
            <a:pPr>
              <a:buNone/>
            </a:pPr>
            <a:r>
              <a:rPr lang="en-US" sz="900" dirty="0" err="1" smtClean="0">
                <a:latin typeface="Arial (Body)"/>
                <a:cs typeface="Arial (Body)"/>
              </a:rPr>
              <a:t>LoadResource</a:t>
            </a:r>
            <a:endParaRPr lang="en-US" sz="900" dirty="0" smtClean="0">
              <a:latin typeface="Arial (Body)"/>
              <a:cs typeface="Arial (Body)"/>
            </a:endParaRPr>
          </a:p>
          <a:p>
            <a:pPr>
              <a:buNone/>
            </a:pPr>
            <a:r>
              <a:rPr lang="en-US" sz="900" dirty="0" err="1" smtClean="0">
                <a:latin typeface="Arial (Body)"/>
                <a:cs typeface="Arial (Body)"/>
              </a:rPr>
              <a:t>MakeURL</a:t>
            </a:r>
            <a:endParaRPr lang="en-US" sz="900" dirty="0" smtClean="0">
              <a:latin typeface="Arial (Body)"/>
              <a:cs typeface="Arial (Body)"/>
            </a:endParaRPr>
          </a:p>
          <a:p>
            <a:pPr>
              <a:buNone/>
            </a:pPr>
            <a:r>
              <a:rPr lang="en-US" sz="1800" b="1" dirty="0" smtClean="0">
                <a:latin typeface="Arial (Body)"/>
                <a:cs typeface="Arial (Body)"/>
              </a:rPr>
              <a:t>Mail</a:t>
            </a:r>
          </a:p>
          <a:p>
            <a:pPr>
              <a:buNone/>
            </a:pPr>
            <a:r>
              <a:rPr lang="en-US" sz="900" dirty="0" err="1" smtClean="0">
                <a:latin typeface="Arial (Body)"/>
                <a:cs typeface="Arial (Body)"/>
              </a:rPr>
              <a:t>MacroDef</a:t>
            </a:r>
            <a:endParaRPr lang="en-US" sz="900" dirty="0" smtClean="0">
              <a:latin typeface="Arial (Body)"/>
              <a:cs typeface="Arial (Body)"/>
            </a:endParaRPr>
          </a:p>
          <a:p>
            <a:pPr>
              <a:buNone/>
            </a:pPr>
            <a:r>
              <a:rPr lang="en-US" sz="900" dirty="0" smtClean="0">
                <a:latin typeface="Arial (Body)"/>
                <a:cs typeface="Arial (Body)"/>
              </a:rPr>
              <a:t>Manifest</a:t>
            </a:r>
          </a:p>
          <a:p>
            <a:pPr>
              <a:buNone/>
            </a:pPr>
            <a:r>
              <a:rPr lang="en-US" sz="900" dirty="0" err="1" smtClean="0">
                <a:latin typeface="Arial (Body)"/>
                <a:cs typeface="Arial (Body)"/>
              </a:rPr>
              <a:t>ManifestClassPath</a:t>
            </a:r>
            <a:endParaRPr lang="en-US" sz="900" dirty="0" smtClean="0">
              <a:latin typeface="Arial (Body)"/>
              <a:cs typeface="Arial (Body)"/>
            </a:endParaRPr>
          </a:p>
          <a:p>
            <a:pPr>
              <a:buNone/>
            </a:pPr>
            <a:r>
              <a:rPr lang="en-US" sz="900" dirty="0" err="1" smtClean="0">
                <a:latin typeface="Arial (Body)"/>
                <a:cs typeface="Arial (Body)"/>
              </a:rPr>
              <a:t>Mkdir</a:t>
            </a:r>
            <a:endParaRPr lang="en-US" sz="900" dirty="0" smtClean="0">
              <a:latin typeface="Arial (Body)"/>
              <a:cs typeface="Arial (Body)"/>
            </a:endParaRPr>
          </a:p>
          <a:p>
            <a:pPr>
              <a:buNone/>
            </a:pPr>
            <a:r>
              <a:rPr lang="en-US" sz="900" dirty="0" smtClean="0">
                <a:latin typeface="Arial (Body)"/>
                <a:cs typeface="Arial (Body)"/>
              </a:rPr>
              <a:t>Move</a:t>
            </a:r>
          </a:p>
          <a:p>
            <a:pPr>
              <a:buNone/>
            </a:pPr>
            <a:r>
              <a:rPr lang="en-US" sz="900" dirty="0" smtClean="0">
                <a:latin typeface="Arial (Body)"/>
                <a:cs typeface="Arial (Body)"/>
              </a:rPr>
              <a:t>Nice</a:t>
            </a:r>
          </a:p>
          <a:p>
            <a:pPr>
              <a:buNone/>
            </a:pPr>
            <a:r>
              <a:rPr lang="en-US" sz="900" dirty="0" smtClean="0">
                <a:latin typeface="Arial (Body)"/>
                <a:cs typeface="Arial (Body)"/>
              </a:rPr>
              <a:t>Parallel</a:t>
            </a:r>
          </a:p>
          <a:p>
            <a:pPr>
              <a:buNone/>
            </a:pPr>
            <a:r>
              <a:rPr lang="en-US" sz="900" dirty="0" smtClean="0">
                <a:latin typeface="Arial (Body)"/>
                <a:cs typeface="Arial (Body)"/>
              </a:rPr>
              <a:t>Patch</a:t>
            </a:r>
          </a:p>
          <a:p>
            <a:pPr>
              <a:buNone/>
            </a:pPr>
            <a:r>
              <a:rPr lang="en-US" sz="900" dirty="0" err="1" smtClean="0">
                <a:latin typeface="Arial (Body)"/>
                <a:cs typeface="Arial (Body)"/>
              </a:rPr>
              <a:t>PathConvert</a:t>
            </a:r>
            <a:endParaRPr lang="en-US" sz="900" dirty="0" smtClean="0">
              <a:latin typeface="Arial (Body)"/>
              <a:cs typeface="Arial (Body)"/>
            </a:endParaRPr>
          </a:p>
          <a:p>
            <a:pPr>
              <a:buNone/>
            </a:pPr>
            <a:r>
              <a:rPr lang="en-US" sz="900" dirty="0" err="1" smtClean="0">
                <a:latin typeface="Arial (Body)"/>
                <a:cs typeface="Arial (Body)"/>
              </a:rPr>
              <a:t>PreSetDef</a:t>
            </a:r>
            <a:endParaRPr lang="en-US" sz="900" dirty="0" smtClean="0">
              <a:latin typeface="Arial (Body)"/>
              <a:cs typeface="Arial (Body)"/>
            </a:endParaRPr>
          </a:p>
          <a:p>
            <a:pPr>
              <a:buNone/>
            </a:pPr>
            <a:r>
              <a:rPr lang="en-US" sz="900" dirty="0" smtClean="0">
                <a:latin typeface="Arial (Body)"/>
                <a:cs typeface="Arial (Body)"/>
              </a:rPr>
              <a:t>Property</a:t>
            </a:r>
          </a:p>
          <a:p>
            <a:pPr>
              <a:buNone/>
            </a:pPr>
            <a:r>
              <a:rPr lang="en-US" sz="900" dirty="0" smtClean="0">
                <a:latin typeface="Arial (Body)"/>
                <a:cs typeface="Arial (Body)"/>
              </a:rPr>
              <a:t>Record</a:t>
            </a:r>
          </a:p>
          <a:p>
            <a:pPr>
              <a:buNone/>
            </a:pPr>
            <a:r>
              <a:rPr lang="en-US" sz="900" dirty="0" smtClean="0">
                <a:latin typeface="Arial (Body)"/>
                <a:cs typeface="Arial (Body)"/>
              </a:rPr>
              <a:t>Rename</a:t>
            </a:r>
          </a:p>
          <a:p>
            <a:pPr>
              <a:buNone/>
            </a:pPr>
            <a:r>
              <a:rPr lang="en-US" sz="1800" b="1" dirty="0" smtClean="0">
                <a:latin typeface="Arial (Body)"/>
                <a:cs typeface="Arial (Body)"/>
              </a:rPr>
              <a:t>Replace</a:t>
            </a:r>
          </a:p>
          <a:p>
            <a:pPr>
              <a:buNone/>
            </a:pPr>
            <a:r>
              <a:rPr lang="en-US" sz="900" dirty="0" err="1" smtClean="0">
                <a:latin typeface="Arial (Body)"/>
                <a:cs typeface="Arial (Body)"/>
              </a:rPr>
              <a:t>ResourceCount</a:t>
            </a:r>
            <a:endParaRPr lang="en-US" sz="900" dirty="0" smtClean="0">
              <a:latin typeface="Arial (Body)"/>
              <a:cs typeface="Arial (Body)"/>
            </a:endParaRPr>
          </a:p>
          <a:p>
            <a:pPr>
              <a:buNone/>
            </a:pPr>
            <a:r>
              <a:rPr lang="en-US" sz="900" dirty="0" smtClean="0">
                <a:latin typeface="Arial (Body)"/>
                <a:cs typeface="Arial (Body)"/>
              </a:rPr>
              <a:t>Retry</a:t>
            </a:r>
          </a:p>
          <a:p>
            <a:pPr>
              <a:buNone/>
            </a:pPr>
            <a:r>
              <a:rPr lang="en-US" sz="900" dirty="0" err="1" smtClean="0">
                <a:latin typeface="Arial (Body)"/>
                <a:cs typeface="Arial (Body)"/>
              </a:rPr>
              <a:t>Rmic</a:t>
            </a:r>
            <a:endParaRPr lang="en-US" sz="900" dirty="0" smtClean="0">
              <a:latin typeface="Arial (Body)"/>
              <a:cs typeface="Arial (Body)"/>
            </a:endParaRPr>
          </a:p>
          <a:p>
            <a:pPr>
              <a:buNone/>
            </a:pPr>
            <a:r>
              <a:rPr lang="en-US" sz="900" dirty="0" smtClean="0">
                <a:latin typeface="Arial (Body)"/>
                <a:cs typeface="Arial (Body)"/>
              </a:rPr>
              <a:t>Sequential</a:t>
            </a:r>
          </a:p>
          <a:p>
            <a:pPr>
              <a:buNone/>
            </a:pPr>
            <a:r>
              <a:rPr lang="en-US" sz="900" dirty="0" err="1" smtClean="0">
                <a:latin typeface="Arial (Body)"/>
                <a:cs typeface="Arial (Body)"/>
              </a:rPr>
              <a:t>SignJar</a:t>
            </a:r>
            <a:endParaRPr lang="en-US" sz="900" dirty="0" smtClean="0">
              <a:latin typeface="Arial (Body)"/>
              <a:cs typeface="Arial (Body)"/>
            </a:endParaRPr>
          </a:p>
          <a:p>
            <a:pPr>
              <a:buNone/>
            </a:pPr>
            <a:r>
              <a:rPr lang="en-US" sz="900" dirty="0" smtClean="0">
                <a:latin typeface="Arial (Body)"/>
                <a:cs typeface="Arial (Body)"/>
              </a:rPr>
              <a:t>Sleep</a:t>
            </a:r>
          </a:p>
          <a:p>
            <a:pPr>
              <a:buNone/>
            </a:pPr>
            <a:r>
              <a:rPr lang="en-US" sz="1800" b="1" dirty="0" err="1" smtClean="0">
                <a:latin typeface="Arial (Body)"/>
                <a:cs typeface="Arial (Body)"/>
              </a:rPr>
              <a:t>Sql</a:t>
            </a:r>
            <a:endParaRPr lang="en-US" sz="1800" b="1" dirty="0" smtClean="0">
              <a:latin typeface="Arial (Body)"/>
              <a:cs typeface="Arial (Body)"/>
            </a:endParaRPr>
          </a:p>
          <a:p>
            <a:pPr>
              <a:buNone/>
            </a:pPr>
            <a:r>
              <a:rPr lang="en-US" sz="1000" dirty="0" err="1" smtClean="0">
                <a:latin typeface="Arial (Body)"/>
                <a:cs typeface="Arial (Body)"/>
              </a:rPr>
              <a:t>S</a:t>
            </a:r>
            <a:r>
              <a:rPr lang="en-US" sz="900" dirty="0" err="1" smtClean="0">
                <a:latin typeface="Arial (Body)"/>
                <a:cs typeface="Arial (Body)"/>
              </a:rPr>
              <a:t>ubant</a:t>
            </a:r>
            <a:endParaRPr lang="en-US" sz="900" dirty="0" smtClean="0">
              <a:latin typeface="Arial (Body)"/>
              <a:cs typeface="Arial (Body)"/>
            </a:endParaRPr>
          </a:p>
          <a:p>
            <a:pPr>
              <a:buNone/>
            </a:pPr>
            <a:r>
              <a:rPr lang="en-US" sz="900" dirty="0" smtClean="0">
                <a:latin typeface="Arial (Body)"/>
                <a:cs typeface="Arial (Body)"/>
              </a:rPr>
              <a:t>Sync</a:t>
            </a:r>
          </a:p>
          <a:p>
            <a:pPr>
              <a:buNone/>
            </a:pPr>
            <a:r>
              <a:rPr lang="en-US" sz="900" dirty="0" smtClean="0">
                <a:latin typeface="Arial (Body)"/>
                <a:cs typeface="Arial (Body)"/>
              </a:rPr>
              <a:t>Tar</a:t>
            </a:r>
          </a:p>
          <a:p>
            <a:pPr>
              <a:buNone/>
            </a:pPr>
            <a:r>
              <a:rPr lang="en-US" sz="900" dirty="0" err="1" smtClean="0">
                <a:latin typeface="Arial (Body)"/>
                <a:cs typeface="Arial (Body)"/>
              </a:rPr>
              <a:t>Taskdef</a:t>
            </a:r>
            <a:endParaRPr lang="en-US" sz="900" dirty="0" smtClean="0">
              <a:latin typeface="Arial (Body)"/>
              <a:cs typeface="Arial (Body)"/>
            </a:endParaRPr>
          </a:p>
          <a:p>
            <a:pPr>
              <a:buNone/>
            </a:pPr>
            <a:r>
              <a:rPr lang="en-US" sz="900" dirty="0" err="1" smtClean="0">
                <a:latin typeface="Arial (Body)"/>
                <a:cs typeface="Arial (Body)"/>
              </a:rPr>
              <a:t>Tempfile</a:t>
            </a:r>
            <a:endParaRPr lang="en-US" sz="900" dirty="0" smtClean="0">
              <a:latin typeface="Arial (Body)"/>
              <a:cs typeface="Arial (Body)"/>
            </a:endParaRPr>
          </a:p>
          <a:p>
            <a:pPr>
              <a:buNone/>
            </a:pPr>
            <a:r>
              <a:rPr lang="en-US" sz="900" dirty="0" smtClean="0">
                <a:latin typeface="Arial (Body)"/>
                <a:cs typeface="Arial (Body)"/>
              </a:rPr>
              <a:t>Touch</a:t>
            </a:r>
          </a:p>
          <a:p>
            <a:pPr>
              <a:buNone/>
            </a:pPr>
            <a:r>
              <a:rPr lang="en-US" sz="900" dirty="0" smtClean="0">
                <a:latin typeface="Arial (Body)"/>
                <a:cs typeface="Arial (Body)"/>
              </a:rPr>
              <a:t>Truncate</a:t>
            </a:r>
          </a:p>
          <a:p>
            <a:pPr>
              <a:buNone/>
            </a:pPr>
            <a:r>
              <a:rPr lang="en-US" sz="900" dirty="0" err="1" smtClean="0">
                <a:latin typeface="Arial (Body)"/>
                <a:cs typeface="Arial (Body)"/>
              </a:rPr>
              <a:t>TStamp</a:t>
            </a:r>
            <a:endParaRPr lang="en-US" sz="900" dirty="0" smtClean="0">
              <a:latin typeface="Arial (Body)"/>
              <a:cs typeface="Arial (Body)"/>
            </a:endParaRPr>
          </a:p>
          <a:p>
            <a:pPr>
              <a:buNone/>
            </a:pPr>
            <a:r>
              <a:rPr lang="en-US" sz="900" dirty="0" err="1" smtClean="0">
                <a:latin typeface="Arial (Body)"/>
                <a:cs typeface="Arial (Body)"/>
              </a:rPr>
              <a:t>Typedef</a:t>
            </a:r>
            <a:endParaRPr lang="en-US" sz="900" dirty="0" smtClean="0">
              <a:latin typeface="Arial (Body)"/>
              <a:cs typeface="Arial (Body)"/>
            </a:endParaRPr>
          </a:p>
          <a:p>
            <a:pPr>
              <a:buNone/>
            </a:pPr>
            <a:r>
              <a:rPr lang="en-US" sz="900" dirty="0" err="1" smtClean="0">
                <a:latin typeface="Arial (Body)"/>
                <a:cs typeface="Arial (Body)"/>
              </a:rPr>
              <a:t>Unjar</a:t>
            </a:r>
            <a:endParaRPr lang="en-US" sz="900" dirty="0" smtClean="0">
              <a:latin typeface="Arial (Body)"/>
              <a:cs typeface="Arial (Body)"/>
            </a:endParaRPr>
          </a:p>
          <a:p>
            <a:pPr>
              <a:buNone/>
            </a:pPr>
            <a:r>
              <a:rPr lang="en-US" sz="900" dirty="0" err="1" smtClean="0">
                <a:latin typeface="Arial (Body)"/>
                <a:cs typeface="Arial (Body)"/>
              </a:rPr>
              <a:t>Untar</a:t>
            </a:r>
            <a:endParaRPr lang="en-US" sz="900" dirty="0" smtClean="0">
              <a:latin typeface="Arial (Body)"/>
              <a:cs typeface="Arial (Body)"/>
            </a:endParaRPr>
          </a:p>
          <a:p>
            <a:pPr>
              <a:buNone/>
            </a:pPr>
            <a:r>
              <a:rPr lang="en-US" sz="900" dirty="0" err="1" smtClean="0">
                <a:latin typeface="Arial (Body)"/>
                <a:cs typeface="Arial (Body)"/>
              </a:rPr>
              <a:t>Unwar</a:t>
            </a:r>
            <a:endParaRPr lang="en-US" sz="900" dirty="0" smtClean="0">
              <a:latin typeface="Arial (Body)"/>
              <a:cs typeface="Arial (Body)"/>
            </a:endParaRPr>
          </a:p>
          <a:p>
            <a:pPr>
              <a:buNone/>
            </a:pPr>
            <a:r>
              <a:rPr lang="en-US" sz="900" dirty="0" smtClean="0">
                <a:latin typeface="Arial (Body)"/>
                <a:cs typeface="Arial (Body)"/>
              </a:rPr>
              <a:t>Unzip</a:t>
            </a:r>
          </a:p>
          <a:p>
            <a:pPr>
              <a:buNone/>
            </a:pPr>
            <a:r>
              <a:rPr lang="en-US" sz="900" dirty="0" err="1" smtClean="0">
                <a:latin typeface="Arial (Body)"/>
                <a:cs typeface="Arial (Body)"/>
              </a:rPr>
              <a:t>Uptodate</a:t>
            </a:r>
            <a:endParaRPr lang="en-US" sz="900" dirty="0" smtClean="0">
              <a:latin typeface="Arial (Body)"/>
              <a:cs typeface="Arial (Body)"/>
            </a:endParaRPr>
          </a:p>
          <a:p>
            <a:pPr>
              <a:buNone/>
            </a:pPr>
            <a:r>
              <a:rPr lang="en-US" sz="900" dirty="0" err="1" smtClean="0">
                <a:latin typeface="Arial (Body)"/>
                <a:cs typeface="Arial (Body)"/>
              </a:rPr>
              <a:t>Waitfor</a:t>
            </a:r>
            <a:endParaRPr lang="en-US" sz="900" dirty="0" smtClean="0">
              <a:latin typeface="Arial (Body)"/>
              <a:cs typeface="Arial (Body)"/>
            </a:endParaRPr>
          </a:p>
          <a:p>
            <a:pPr>
              <a:buNone/>
            </a:pPr>
            <a:r>
              <a:rPr lang="en-US" sz="900" dirty="0" err="1" smtClean="0">
                <a:latin typeface="Arial (Body)"/>
                <a:cs typeface="Arial (Body)"/>
              </a:rPr>
              <a:t>WhichResource</a:t>
            </a:r>
            <a:endParaRPr lang="en-US" sz="900" dirty="0" smtClean="0">
              <a:latin typeface="Arial (Body)"/>
              <a:cs typeface="Arial (Body)"/>
            </a:endParaRPr>
          </a:p>
          <a:p>
            <a:pPr>
              <a:buNone/>
            </a:pPr>
            <a:r>
              <a:rPr lang="en-US" sz="900" dirty="0" smtClean="0">
                <a:latin typeface="Arial (Body)"/>
                <a:cs typeface="Arial (Body)"/>
              </a:rPr>
              <a:t>War</a:t>
            </a:r>
          </a:p>
          <a:p>
            <a:pPr>
              <a:buNone/>
            </a:pPr>
            <a:r>
              <a:rPr lang="en-US" sz="900" dirty="0" err="1" smtClean="0">
                <a:latin typeface="Arial (Body)"/>
                <a:cs typeface="Arial (Body)"/>
              </a:rPr>
              <a:t>XmlProperty</a:t>
            </a:r>
            <a:endParaRPr lang="en-US" sz="900" dirty="0" smtClean="0">
              <a:latin typeface="Arial (Body)"/>
              <a:cs typeface="Arial (Body)"/>
            </a:endParaRPr>
          </a:p>
          <a:p>
            <a:pPr>
              <a:buNone/>
            </a:pPr>
            <a:r>
              <a:rPr lang="en-US" sz="900" dirty="0" smtClean="0">
                <a:latin typeface="Arial (Body)"/>
                <a:cs typeface="Arial (Body)"/>
              </a:rPr>
              <a:t>XSLT/Style</a:t>
            </a:r>
          </a:p>
          <a:p>
            <a:pPr>
              <a:buNone/>
            </a:pPr>
            <a:r>
              <a:rPr lang="en-US" sz="1800" b="1" dirty="0" smtClean="0">
                <a:latin typeface="Arial (Body)"/>
                <a:cs typeface="Arial (Body)"/>
              </a:rPr>
              <a:t>Zip</a:t>
            </a:r>
            <a:endParaRPr lang="en-US" sz="1800" b="1" dirty="0">
              <a:latin typeface="Arial (Body)"/>
              <a:cs typeface="Arial (Body)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Ant’s optional tasks – Depend on 3</a:t>
            </a:r>
            <a:r>
              <a:rPr lang="en-US" baseline="30000" dirty="0" smtClean="0"/>
              <a:t>rd</a:t>
            </a:r>
            <a:r>
              <a:rPr lang="en-US" dirty="0" smtClean="0"/>
              <a:t> party </a:t>
            </a:r>
            <a:r>
              <a:rPr lang="en-US" dirty="0" err="1" smtClean="0"/>
              <a:t>libs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4"/>
          <a:lstStyle/>
          <a:p>
            <a:pPr>
              <a:buNone/>
            </a:pPr>
            <a:r>
              <a:rPr lang="en-US" sz="1200" dirty="0" smtClean="0">
                <a:latin typeface="Arial (Body)"/>
                <a:cs typeface="Arial (Body)"/>
              </a:rPr>
              <a:t>.NET Tasks</a:t>
            </a:r>
          </a:p>
          <a:p>
            <a:pPr>
              <a:buNone/>
            </a:pPr>
            <a:r>
              <a:rPr lang="en-US" sz="1200" dirty="0" smtClean="0">
                <a:latin typeface="Arial (Body)"/>
                <a:cs typeface="Arial (Body)"/>
              </a:rPr>
              <a:t>ANTLR</a:t>
            </a:r>
          </a:p>
          <a:p>
            <a:pPr>
              <a:buNone/>
            </a:pPr>
            <a:r>
              <a:rPr lang="en-US" sz="1200" dirty="0" smtClean="0">
                <a:latin typeface="Arial (Body)"/>
                <a:cs typeface="Arial (Body)"/>
              </a:rPr>
              <a:t>Attrib</a:t>
            </a:r>
          </a:p>
          <a:p>
            <a:pPr>
              <a:buNone/>
            </a:pPr>
            <a:r>
              <a:rPr lang="en-US" sz="1200" dirty="0" smtClean="0">
                <a:latin typeface="Arial (Body)"/>
                <a:cs typeface="Arial (Body)"/>
              </a:rPr>
              <a:t>Cab</a:t>
            </a:r>
          </a:p>
          <a:p>
            <a:pPr>
              <a:buNone/>
            </a:pPr>
            <a:r>
              <a:rPr lang="en-US" sz="1200" dirty="0" err="1" smtClean="0">
                <a:latin typeface="Arial (Body)"/>
                <a:cs typeface="Arial (Body)"/>
              </a:rPr>
              <a:t>Chgrp</a:t>
            </a:r>
            <a:endParaRPr lang="en-US" sz="1200" dirty="0" smtClean="0">
              <a:latin typeface="Arial (Body)"/>
              <a:cs typeface="Arial (Body)"/>
            </a:endParaRPr>
          </a:p>
          <a:p>
            <a:pPr>
              <a:buNone/>
            </a:pPr>
            <a:r>
              <a:rPr lang="en-US" sz="1200" dirty="0" err="1" smtClean="0">
                <a:latin typeface="Arial (Body)"/>
                <a:cs typeface="Arial (Body)"/>
              </a:rPr>
              <a:t>Chown</a:t>
            </a:r>
            <a:endParaRPr lang="en-US" sz="1200" dirty="0" smtClean="0">
              <a:latin typeface="Arial (Body)"/>
              <a:cs typeface="Arial (Body)"/>
            </a:endParaRPr>
          </a:p>
          <a:p>
            <a:pPr>
              <a:buNone/>
            </a:pPr>
            <a:r>
              <a:rPr lang="en-US" sz="1200" dirty="0" err="1" smtClean="0">
                <a:latin typeface="Arial (Body)"/>
                <a:cs typeface="Arial (Body)"/>
              </a:rPr>
              <a:t>Clearcase</a:t>
            </a:r>
            <a:r>
              <a:rPr lang="en-US" sz="1200" dirty="0" smtClean="0">
                <a:latin typeface="Arial (Body)"/>
                <a:cs typeface="Arial (Body)"/>
              </a:rPr>
              <a:t> Tasks</a:t>
            </a:r>
          </a:p>
          <a:p>
            <a:pPr>
              <a:buNone/>
            </a:pPr>
            <a:r>
              <a:rPr lang="en-US" sz="1200" dirty="0" err="1" smtClean="0">
                <a:latin typeface="Arial (Body)"/>
                <a:cs typeface="Arial (Body)"/>
              </a:rPr>
              <a:t>Continuus</a:t>
            </a:r>
            <a:r>
              <a:rPr lang="en-US" sz="1200" dirty="0" smtClean="0">
                <a:latin typeface="Arial (Body)"/>
                <a:cs typeface="Arial (Body)"/>
              </a:rPr>
              <a:t>/Synergy Tasks</a:t>
            </a:r>
          </a:p>
          <a:p>
            <a:pPr>
              <a:buNone/>
            </a:pPr>
            <a:r>
              <a:rPr lang="en-US" sz="1200" dirty="0" smtClean="0">
                <a:latin typeface="Arial (Body)"/>
                <a:cs typeface="Arial (Body)"/>
              </a:rPr>
              <a:t>Depend</a:t>
            </a:r>
          </a:p>
          <a:p>
            <a:pPr>
              <a:buNone/>
            </a:pPr>
            <a:r>
              <a:rPr lang="en-US" sz="1200" dirty="0" smtClean="0">
                <a:latin typeface="Arial (Body)"/>
                <a:cs typeface="Arial (Body)"/>
              </a:rPr>
              <a:t>EJB Tasks</a:t>
            </a:r>
          </a:p>
          <a:p>
            <a:pPr>
              <a:buNone/>
            </a:pPr>
            <a:r>
              <a:rPr lang="en-US" sz="1200" dirty="0" err="1" smtClean="0">
                <a:latin typeface="Arial (Body)"/>
                <a:cs typeface="Arial (Body)"/>
              </a:rPr>
              <a:t>Echoproperties</a:t>
            </a:r>
            <a:endParaRPr lang="en-US" sz="1200" dirty="0" smtClean="0">
              <a:latin typeface="Arial (Body)"/>
              <a:cs typeface="Arial (Body)"/>
            </a:endParaRPr>
          </a:p>
          <a:p>
            <a:pPr>
              <a:buNone/>
            </a:pPr>
            <a:r>
              <a:rPr lang="en-US" sz="2000" b="1" dirty="0" smtClean="0">
                <a:latin typeface="Arial (Body)"/>
                <a:cs typeface="Arial (Body)"/>
              </a:rPr>
              <a:t>FTP</a:t>
            </a:r>
          </a:p>
          <a:p>
            <a:pPr>
              <a:buNone/>
            </a:pPr>
            <a:r>
              <a:rPr lang="en-US" sz="1200" dirty="0" smtClean="0">
                <a:latin typeface="Arial (Body)"/>
                <a:cs typeface="Arial (Body)"/>
              </a:rPr>
              <a:t>Image</a:t>
            </a:r>
          </a:p>
          <a:p>
            <a:pPr>
              <a:buNone/>
            </a:pPr>
            <a:r>
              <a:rPr lang="en-US" sz="1200" dirty="0" err="1" smtClean="0">
                <a:latin typeface="Arial (Body)"/>
                <a:cs typeface="Arial (Body)"/>
              </a:rPr>
              <a:t>Jarlib</a:t>
            </a:r>
            <a:r>
              <a:rPr lang="en-US" sz="1200" dirty="0" smtClean="0">
                <a:latin typeface="Arial (Body)"/>
                <a:cs typeface="Arial (Body)"/>
              </a:rPr>
              <a:t>-available</a:t>
            </a:r>
          </a:p>
          <a:p>
            <a:pPr>
              <a:buNone/>
            </a:pPr>
            <a:r>
              <a:rPr lang="en-US" sz="1200" dirty="0" err="1" smtClean="0">
                <a:latin typeface="Arial (Body)"/>
                <a:cs typeface="Arial (Body)"/>
              </a:rPr>
              <a:t>Jarlib</a:t>
            </a:r>
            <a:r>
              <a:rPr lang="en-US" sz="1200" dirty="0" smtClean="0">
                <a:latin typeface="Arial (Body)"/>
                <a:cs typeface="Arial (Body)"/>
              </a:rPr>
              <a:t>-display</a:t>
            </a:r>
          </a:p>
          <a:p>
            <a:pPr>
              <a:buNone/>
            </a:pPr>
            <a:r>
              <a:rPr lang="en-US" sz="1200" dirty="0" err="1" smtClean="0">
                <a:latin typeface="Arial (Body)"/>
                <a:cs typeface="Arial (Body)"/>
              </a:rPr>
              <a:t>Jarlib</a:t>
            </a:r>
            <a:r>
              <a:rPr lang="en-US" sz="1200" dirty="0" smtClean="0">
                <a:latin typeface="Arial (Body)"/>
                <a:cs typeface="Arial (Body)"/>
              </a:rPr>
              <a:t>-manifest</a:t>
            </a:r>
          </a:p>
          <a:p>
            <a:pPr>
              <a:buNone/>
            </a:pPr>
            <a:r>
              <a:rPr lang="en-US" sz="1200" dirty="0" err="1" smtClean="0">
                <a:latin typeface="Arial (Body)"/>
                <a:cs typeface="Arial (Body)"/>
              </a:rPr>
              <a:t>Jarlib</a:t>
            </a:r>
            <a:r>
              <a:rPr lang="en-US" sz="1200" dirty="0" smtClean="0">
                <a:latin typeface="Arial (Body)"/>
                <a:cs typeface="Arial (Body)"/>
              </a:rPr>
              <a:t>-resolve</a:t>
            </a:r>
          </a:p>
          <a:p>
            <a:pPr>
              <a:buNone/>
            </a:pPr>
            <a:r>
              <a:rPr lang="en-US" sz="1200" dirty="0" err="1" smtClean="0">
                <a:latin typeface="Arial (Body)"/>
                <a:cs typeface="Arial (Body)"/>
              </a:rPr>
              <a:t>JavaCC</a:t>
            </a:r>
            <a:endParaRPr lang="en-US" sz="1200" dirty="0" smtClean="0">
              <a:latin typeface="Arial (Body)"/>
              <a:cs typeface="Arial (Body)"/>
            </a:endParaRPr>
          </a:p>
          <a:p>
            <a:pPr>
              <a:buNone/>
            </a:pPr>
            <a:r>
              <a:rPr lang="en-US" sz="1200" dirty="0" err="1" smtClean="0">
                <a:latin typeface="Arial (Body)"/>
                <a:cs typeface="Arial (Body)"/>
              </a:rPr>
              <a:t>Javah</a:t>
            </a:r>
            <a:endParaRPr lang="en-US" sz="1200" dirty="0" smtClean="0">
              <a:latin typeface="Arial (Body)"/>
              <a:cs typeface="Arial (Body)"/>
            </a:endParaRPr>
          </a:p>
          <a:p>
            <a:pPr>
              <a:buNone/>
            </a:pPr>
            <a:r>
              <a:rPr lang="en-US" sz="1200" dirty="0" err="1" smtClean="0">
                <a:latin typeface="Arial (Body)"/>
                <a:cs typeface="Arial (Body)"/>
              </a:rPr>
              <a:t>JspC</a:t>
            </a:r>
            <a:endParaRPr lang="en-US" sz="1200" dirty="0" smtClean="0">
              <a:latin typeface="Arial (Body)"/>
              <a:cs typeface="Arial (Body)"/>
            </a:endParaRPr>
          </a:p>
          <a:p>
            <a:pPr>
              <a:buNone/>
            </a:pPr>
            <a:r>
              <a:rPr lang="en-US" sz="1200" dirty="0" err="1" smtClean="0">
                <a:latin typeface="Arial (Body)"/>
                <a:cs typeface="Arial (Body)"/>
              </a:rPr>
              <a:t>JDepend</a:t>
            </a:r>
            <a:endParaRPr lang="en-US" sz="1200" dirty="0" smtClean="0">
              <a:latin typeface="Arial (Body)"/>
              <a:cs typeface="Arial (Body)"/>
            </a:endParaRPr>
          </a:p>
          <a:p>
            <a:pPr>
              <a:buNone/>
            </a:pPr>
            <a:r>
              <a:rPr lang="en-US" sz="1200" dirty="0" err="1" smtClean="0">
                <a:latin typeface="Arial (Body)"/>
                <a:cs typeface="Arial (Body)"/>
              </a:rPr>
              <a:t>JJDoc</a:t>
            </a:r>
            <a:endParaRPr lang="en-US" sz="1200" dirty="0" smtClean="0">
              <a:latin typeface="Arial (Body)"/>
              <a:cs typeface="Arial (Body)"/>
            </a:endParaRPr>
          </a:p>
          <a:p>
            <a:pPr>
              <a:buNone/>
            </a:pPr>
            <a:r>
              <a:rPr lang="en-US" sz="1200" dirty="0" err="1" smtClean="0">
                <a:latin typeface="Arial (Body)"/>
                <a:cs typeface="Arial (Body)"/>
              </a:rPr>
              <a:t>JJTree</a:t>
            </a:r>
            <a:endParaRPr lang="en-US" sz="1200" dirty="0" smtClean="0">
              <a:latin typeface="Arial (Body)"/>
              <a:cs typeface="Arial (Body)"/>
            </a:endParaRPr>
          </a:p>
          <a:p>
            <a:pPr>
              <a:buNone/>
            </a:pPr>
            <a:r>
              <a:rPr lang="en-US" sz="1200" dirty="0" err="1" smtClean="0">
                <a:latin typeface="Arial (Body)"/>
                <a:cs typeface="Arial (Body)"/>
              </a:rPr>
              <a:t>Jlink</a:t>
            </a:r>
            <a:endParaRPr lang="en-US" sz="1200" dirty="0" smtClean="0">
              <a:latin typeface="Arial (Body)"/>
              <a:cs typeface="Arial (Body)"/>
            </a:endParaRPr>
          </a:p>
          <a:p>
            <a:pPr>
              <a:buNone/>
            </a:pPr>
            <a:r>
              <a:rPr lang="en-US" sz="1200" dirty="0" err="1" smtClean="0">
                <a:latin typeface="Arial (Body)"/>
                <a:cs typeface="Arial (Body)"/>
              </a:rPr>
              <a:t>JUnit</a:t>
            </a:r>
            <a:endParaRPr lang="en-US" sz="1200" dirty="0" smtClean="0">
              <a:latin typeface="Arial (Body)"/>
              <a:cs typeface="Arial (Body)"/>
            </a:endParaRPr>
          </a:p>
          <a:p>
            <a:pPr>
              <a:buNone/>
            </a:pPr>
            <a:r>
              <a:rPr lang="en-US" sz="1200" dirty="0" err="1" smtClean="0">
                <a:latin typeface="Arial (Body)"/>
                <a:cs typeface="Arial (Body)"/>
              </a:rPr>
              <a:t>JUnitReport</a:t>
            </a:r>
            <a:endParaRPr lang="en-US" sz="1200" dirty="0" smtClean="0">
              <a:latin typeface="Arial (Body)"/>
              <a:cs typeface="Arial (Body)"/>
            </a:endParaRPr>
          </a:p>
          <a:p>
            <a:pPr>
              <a:buNone/>
            </a:pPr>
            <a:r>
              <a:rPr lang="en-US" sz="1200" dirty="0" err="1" smtClean="0">
                <a:latin typeface="Arial (Body)"/>
                <a:cs typeface="Arial (Body)"/>
              </a:rPr>
              <a:t>MimeMail</a:t>
            </a:r>
            <a:endParaRPr lang="en-US" sz="1200" dirty="0" smtClean="0">
              <a:latin typeface="Arial (Body)"/>
              <a:cs typeface="Arial (Body)"/>
            </a:endParaRPr>
          </a:p>
          <a:p>
            <a:pPr>
              <a:buNone/>
            </a:pPr>
            <a:r>
              <a:rPr lang="en-US" sz="1200" dirty="0" smtClean="0">
                <a:latin typeface="Arial (Body)"/>
                <a:cs typeface="Arial (Body)"/>
              </a:rPr>
              <a:t>Native2Ascii</a:t>
            </a:r>
          </a:p>
          <a:p>
            <a:pPr>
              <a:buNone/>
            </a:pPr>
            <a:r>
              <a:rPr lang="en-US" sz="1200" dirty="0" err="1" smtClean="0">
                <a:latin typeface="Arial (Body)"/>
                <a:cs typeface="Arial (Body)"/>
              </a:rPr>
              <a:t>NetRexxC</a:t>
            </a:r>
            <a:endParaRPr lang="en-US" sz="1200" dirty="0" smtClean="0">
              <a:latin typeface="Arial (Body)"/>
              <a:cs typeface="Arial (Body)"/>
            </a:endParaRPr>
          </a:p>
          <a:p>
            <a:pPr>
              <a:buNone/>
            </a:pPr>
            <a:r>
              <a:rPr lang="en-US" sz="1200" dirty="0" smtClean="0">
                <a:latin typeface="Arial (Body)"/>
                <a:cs typeface="Arial (Body)"/>
              </a:rPr>
              <a:t>Perforce Tasks</a:t>
            </a:r>
          </a:p>
          <a:p>
            <a:pPr>
              <a:buNone/>
            </a:pPr>
            <a:r>
              <a:rPr lang="en-US" sz="1200" dirty="0" err="1" smtClean="0">
                <a:latin typeface="Arial (Body)"/>
                <a:cs typeface="Arial (Body)"/>
              </a:rPr>
              <a:t>PropertyFile</a:t>
            </a:r>
            <a:endParaRPr lang="en-US" sz="1200" dirty="0" smtClean="0">
              <a:latin typeface="Arial (Body)"/>
              <a:cs typeface="Arial (Body)"/>
            </a:endParaRPr>
          </a:p>
          <a:p>
            <a:pPr>
              <a:buNone/>
            </a:pPr>
            <a:r>
              <a:rPr lang="en-US" sz="1200" dirty="0" err="1" smtClean="0">
                <a:latin typeface="Arial (Body)"/>
                <a:cs typeface="Arial (Body)"/>
              </a:rPr>
              <a:t>Pvcs</a:t>
            </a:r>
            <a:endParaRPr lang="en-US" sz="1200" dirty="0" smtClean="0">
              <a:latin typeface="Arial (Body)"/>
              <a:cs typeface="Arial (Body)"/>
            </a:endParaRPr>
          </a:p>
          <a:p>
            <a:pPr>
              <a:buNone/>
            </a:pPr>
            <a:r>
              <a:rPr lang="en-US" sz="1200" dirty="0" err="1" smtClean="0">
                <a:latin typeface="Arial (Body)"/>
                <a:cs typeface="Arial (Body)"/>
              </a:rPr>
              <a:t>RenameExtensions</a:t>
            </a:r>
            <a:endParaRPr lang="en-US" sz="1200" dirty="0" smtClean="0">
              <a:latin typeface="Arial (Body)"/>
              <a:cs typeface="Arial (Body)"/>
            </a:endParaRPr>
          </a:p>
          <a:p>
            <a:pPr>
              <a:buNone/>
            </a:pPr>
            <a:r>
              <a:rPr lang="en-US" sz="1200" dirty="0" err="1" smtClean="0">
                <a:latin typeface="Arial (Body)"/>
                <a:cs typeface="Arial (Body)"/>
              </a:rPr>
              <a:t>ReplaceRegExp</a:t>
            </a:r>
            <a:endParaRPr lang="en-US" sz="1200" dirty="0" smtClean="0">
              <a:latin typeface="Arial (Body)"/>
              <a:cs typeface="Arial (Body)"/>
            </a:endParaRPr>
          </a:p>
          <a:p>
            <a:pPr>
              <a:buNone/>
            </a:pPr>
            <a:r>
              <a:rPr lang="en-US" sz="1200" dirty="0" err="1" smtClean="0">
                <a:latin typeface="Arial (Body)"/>
                <a:cs typeface="Arial (Body)"/>
              </a:rPr>
              <a:t>RExec</a:t>
            </a:r>
            <a:endParaRPr lang="en-US" sz="1200" dirty="0" smtClean="0">
              <a:latin typeface="Arial (Body)"/>
              <a:cs typeface="Arial (Body)"/>
            </a:endParaRPr>
          </a:p>
          <a:p>
            <a:pPr>
              <a:buNone/>
            </a:pPr>
            <a:r>
              <a:rPr lang="en-US" sz="1200" dirty="0" smtClean="0">
                <a:latin typeface="Arial (Body)"/>
                <a:cs typeface="Arial (Body)"/>
              </a:rPr>
              <a:t>Rpm</a:t>
            </a:r>
          </a:p>
          <a:p>
            <a:pPr>
              <a:buNone/>
            </a:pPr>
            <a:r>
              <a:rPr lang="en-US" sz="1200" dirty="0" err="1" smtClean="0">
                <a:latin typeface="Arial (Body)"/>
                <a:cs typeface="Arial (Body)"/>
              </a:rPr>
              <a:t>SchemaValidate</a:t>
            </a:r>
            <a:endParaRPr lang="en-US" sz="1200" dirty="0" smtClean="0">
              <a:latin typeface="Arial (Body)"/>
              <a:cs typeface="Arial (Body)"/>
            </a:endParaRPr>
          </a:p>
          <a:p>
            <a:pPr>
              <a:buNone/>
            </a:pPr>
            <a:r>
              <a:rPr lang="en-US" sz="1200" dirty="0" err="1" smtClean="0">
                <a:latin typeface="Arial (Body)"/>
                <a:cs typeface="Arial (Body)"/>
              </a:rPr>
              <a:t>Scp</a:t>
            </a:r>
            <a:endParaRPr lang="en-US" sz="1200" dirty="0" smtClean="0">
              <a:latin typeface="Arial (Body)"/>
              <a:cs typeface="Arial (Body)"/>
            </a:endParaRPr>
          </a:p>
          <a:p>
            <a:pPr>
              <a:buNone/>
            </a:pPr>
            <a:r>
              <a:rPr lang="en-US" sz="1200" dirty="0" smtClean="0">
                <a:latin typeface="Arial (Body)"/>
                <a:cs typeface="Arial (Body)"/>
              </a:rPr>
              <a:t>Script</a:t>
            </a:r>
          </a:p>
          <a:p>
            <a:pPr>
              <a:buNone/>
            </a:pPr>
            <a:r>
              <a:rPr lang="en-US" sz="1200" dirty="0" err="1" smtClean="0">
                <a:latin typeface="Arial (Body)"/>
                <a:cs typeface="Arial (Body)"/>
              </a:rPr>
              <a:t>Scriptdef</a:t>
            </a:r>
            <a:endParaRPr lang="en-US" sz="1200" dirty="0" smtClean="0">
              <a:latin typeface="Arial (Body)"/>
              <a:cs typeface="Arial (Body)"/>
            </a:endParaRPr>
          </a:p>
          <a:p>
            <a:pPr>
              <a:buNone/>
            </a:pPr>
            <a:r>
              <a:rPr lang="en-US" sz="1200" dirty="0" err="1" smtClean="0">
                <a:latin typeface="Arial (Body)"/>
                <a:cs typeface="Arial (Body)"/>
              </a:rPr>
              <a:t>ServerDeploy</a:t>
            </a:r>
            <a:endParaRPr lang="en-US" sz="1200" dirty="0" smtClean="0">
              <a:latin typeface="Arial (Body)"/>
              <a:cs typeface="Arial (Body)"/>
            </a:endParaRPr>
          </a:p>
          <a:p>
            <a:pPr>
              <a:buNone/>
            </a:pPr>
            <a:r>
              <a:rPr lang="en-US" sz="1200" dirty="0" err="1" smtClean="0">
                <a:latin typeface="Arial (Body)"/>
                <a:cs typeface="Arial (Body)"/>
              </a:rPr>
              <a:t>Setproxy</a:t>
            </a:r>
            <a:endParaRPr lang="en-US" sz="1200" dirty="0" smtClean="0">
              <a:latin typeface="Arial (Body)"/>
              <a:cs typeface="Arial (Body)"/>
            </a:endParaRPr>
          </a:p>
          <a:p>
            <a:pPr>
              <a:buNone/>
            </a:pPr>
            <a:r>
              <a:rPr lang="en-US" sz="1200" dirty="0" smtClean="0">
                <a:latin typeface="Arial (Body)"/>
                <a:cs typeface="Arial (Body)"/>
              </a:rPr>
              <a:t>Sound</a:t>
            </a:r>
          </a:p>
          <a:p>
            <a:pPr>
              <a:buNone/>
            </a:pPr>
            <a:r>
              <a:rPr lang="en-US" sz="1200" dirty="0" err="1" smtClean="0">
                <a:latin typeface="Arial (Body)"/>
                <a:cs typeface="Arial (Body)"/>
              </a:rPr>
              <a:t>SourceOffSite</a:t>
            </a:r>
            <a:endParaRPr lang="en-US" sz="1200" dirty="0" smtClean="0">
              <a:latin typeface="Arial (Body)"/>
              <a:cs typeface="Arial (Body)"/>
            </a:endParaRPr>
          </a:p>
          <a:p>
            <a:pPr>
              <a:buNone/>
            </a:pPr>
            <a:r>
              <a:rPr lang="en-US" sz="1200" dirty="0" smtClean="0">
                <a:latin typeface="Arial (Body)"/>
                <a:cs typeface="Arial (Body)"/>
              </a:rPr>
              <a:t>Splash</a:t>
            </a:r>
          </a:p>
          <a:p>
            <a:pPr>
              <a:buNone/>
            </a:pPr>
            <a:r>
              <a:rPr lang="en-US" sz="1200" dirty="0" err="1" smtClean="0">
                <a:latin typeface="Arial (Body)"/>
                <a:cs typeface="Arial (Body)"/>
              </a:rPr>
              <a:t>Sshexec</a:t>
            </a:r>
            <a:endParaRPr lang="en-US" sz="1200" dirty="0" smtClean="0">
              <a:latin typeface="Arial (Body)"/>
              <a:cs typeface="Arial (Body)"/>
            </a:endParaRPr>
          </a:p>
          <a:p>
            <a:pPr>
              <a:buNone/>
            </a:pPr>
            <a:r>
              <a:rPr lang="en-US" sz="1200" dirty="0" err="1" smtClean="0">
                <a:latin typeface="Arial (Body)"/>
                <a:cs typeface="Arial (Body)"/>
              </a:rPr>
              <a:t>Starteam</a:t>
            </a:r>
            <a:r>
              <a:rPr lang="en-US" sz="1200" dirty="0" smtClean="0">
                <a:latin typeface="Arial (Body)"/>
                <a:cs typeface="Arial (Body)"/>
              </a:rPr>
              <a:t> Tasks</a:t>
            </a:r>
          </a:p>
          <a:p>
            <a:pPr>
              <a:buNone/>
            </a:pPr>
            <a:r>
              <a:rPr lang="en-US" sz="1200" dirty="0" smtClean="0">
                <a:latin typeface="Arial (Body)"/>
                <a:cs typeface="Arial (Body)"/>
              </a:rPr>
              <a:t>Stylebook</a:t>
            </a:r>
          </a:p>
          <a:p>
            <a:pPr>
              <a:buNone/>
            </a:pPr>
            <a:r>
              <a:rPr lang="en-US" sz="1200" dirty="0" err="1" smtClean="0">
                <a:latin typeface="Arial (Body)"/>
                <a:cs typeface="Arial (Body)"/>
              </a:rPr>
              <a:t>Symlink</a:t>
            </a:r>
            <a:endParaRPr lang="en-US" sz="1200" dirty="0" smtClean="0">
              <a:latin typeface="Arial (Body)"/>
              <a:cs typeface="Arial (Body)"/>
            </a:endParaRPr>
          </a:p>
          <a:p>
            <a:pPr>
              <a:buNone/>
            </a:pPr>
            <a:r>
              <a:rPr lang="en-US" sz="1200" dirty="0" smtClean="0">
                <a:latin typeface="Arial (Body)"/>
                <a:cs typeface="Arial (Body)"/>
              </a:rPr>
              <a:t>Telnet</a:t>
            </a:r>
          </a:p>
          <a:p>
            <a:pPr>
              <a:buNone/>
            </a:pPr>
            <a:r>
              <a:rPr lang="en-US" sz="1200" dirty="0" smtClean="0">
                <a:latin typeface="Arial (Body)"/>
                <a:cs typeface="Arial (Body)"/>
              </a:rPr>
              <a:t>Translate</a:t>
            </a:r>
          </a:p>
          <a:p>
            <a:pPr>
              <a:buNone/>
            </a:pPr>
            <a:r>
              <a:rPr lang="en-US" sz="1200" dirty="0" smtClean="0">
                <a:latin typeface="Arial (Body)"/>
                <a:cs typeface="Arial (Body)"/>
              </a:rPr>
              <a:t>VSS Tasks</a:t>
            </a:r>
          </a:p>
          <a:p>
            <a:pPr>
              <a:buNone/>
            </a:pPr>
            <a:r>
              <a:rPr lang="en-US" sz="1200" dirty="0" err="1" smtClean="0">
                <a:latin typeface="Arial (Body)"/>
                <a:cs typeface="Arial (Body)"/>
              </a:rPr>
              <a:t>Weblogic</a:t>
            </a:r>
            <a:r>
              <a:rPr lang="en-US" sz="1200" dirty="0" smtClean="0">
                <a:latin typeface="Arial (Body)"/>
                <a:cs typeface="Arial (Body)"/>
              </a:rPr>
              <a:t> JSP Compiler</a:t>
            </a:r>
          </a:p>
          <a:p>
            <a:pPr>
              <a:buNone/>
            </a:pPr>
            <a:r>
              <a:rPr lang="en-US" sz="1200" dirty="0" err="1" smtClean="0">
                <a:latin typeface="Arial (Body)"/>
                <a:cs typeface="Arial (Body)"/>
              </a:rPr>
              <a:t>XmlValidate</a:t>
            </a:r>
            <a:endParaRPr lang="en-US" sz="1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265766" y="2032007"/>
            <a:ext cx="1574800" cy="16129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nt8.png"/>
          <p:cNvPicPr>
            <a:picLocks noChangeAspect="1"/>
          </p:cNvPicPr>
          <p:nvPr/>
        </p:nvPicPr>
        <p:blipFill>
          <a:blip r:embed="rId3">
            <a:lum/>
            <a:alphaModFix amt="40000"/>
          </a:blip>
          <a:stretch>
            <a:fillRect/>
          </a:stretch>
        </p:blipFill>
        <p:spPr>
          <a:xfrm>
            <a:off x="980598" y="0"/>
            <a:ext cx="7182804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There is a wealth of third party </a:t>
            </a:r>
            <a:r>
              <a:rPr lang="en-US" dirty="0"/>
              <a:t>A</a:t>
            </a:r>
            <a:r>
              <a:rPr lang="en-US" dirty="0" smtClean="0"/>
              <a:t>nt support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XmlTask</a:t>
            </a:r>
            <a:endParaRPr lang="en-US" dirty="0" smtClean="0"/>
          </a:p>
          <a:p>
            <a:r>
              <a:rPr lang="en-US" dirty="0" smtClean="0"/>
              <a:t>Flex Ant Tasks</a:t>
            </a:r>
          </a:p>
          <a:p>
            <a:r>
              <a:rPr lang="en-US" dirty="0" smtClean="0"/>
              <a:t>Ant4CF </a:t>
            </a:r>
          </a:p>
          <a:p>
            <a:r>
              <a:rPr lang="en-US" dirty="0" smtClean="0"/>
              <a:t>Integration with Eclipse and other </a:t>
            </a:r>
            <a:r>
              <a:rPr lang="en-US" dirty="0" err="1" smtClean="0"/>
              <a:t>IDEs</a:t>
            </a:r>
            <a:endParaRPr lang="en-US" dirty="0" smtClean="0"/>
          </a:p>
          <a:p>
            <a:r>
              <a:rPr lang="en-US" dirty="0" smtClean="0"/>
              <a:t>Much, much more…</a:t>
            </a:r>
          </a:p>
          <a:p>
            <a:pPr lvl="1"/>
            <a:r>
              <a:rPr lang="en-US" dirty="0" smtClean="0">
                <a:hlinkClick r:id="rId4"/>
              </a:rPr>
              <a:t>http://ant.apache.org/external.html</a:t>
            </a:r>
            <a:endParaRPr lang="en-US" dirty="0" smtClean="0"/>
          </a:p>
          <a:p>
            <a:pPr lvl="1">
              <a:buNone/>
            </a:pP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Demonstration time….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Gather input</a:t>
            </a:r>
          </a:p>
          <a:p>
            <a:r>
              <a:rPr lang="en-US" dirty="0" smtClean="0"/>
              <a:t>Export from SVN</a:t>
            </a:r>
          </a:p>
          <a:p>
            <a:r>
              <a:rPr lang="en-US" dirty="0" smtClean="0"/>
              <a:t>Update configuration</a:t>
            </a:r>
          </a:p>
          <a:p>
            <a:r>
              <a:rPr lang="en-US" dirty="0" smtClean="0"/>
              <a:t>FTP to server</a:t>
            </a:r>
          </a:p>
          <a:p>
            <a:pPr>
              <a:buNone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0600" y="9906"/>
            <a:ext cx="4343400" cy="612419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downsides to Ant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Ant tends to focus on building Java apps.</a:t>
            </a:r>
          </a:p>
          <a:p>
            <a:r>
              <a:rPr lang="en-US" dirty="0" smtClean="0"/>
              <a:t>You still need to manually perform some tasks</a:t>
            </a:r>
          </a:p>
          <a:p>
            <a:pPr lvl="1"/>
            <a:r>
              <a:rPr lang="en-US" dirty="0" smtClean="0"/>
              <a:t>Change </a:t>
            </a:r>
            <a:r>
              <a:rPr lang="en-US" dirty="0" smtClean="0"/>
              <a:t>CF </a:t>
            </a:r>
            <a:r>
              <a:rPr lang="en-US" dirty="0" smtClean="0"/>
              <a:t>server</a:t>
            </a:r>
            <a:r>
              <a:rPr lang="en-US" dirty="0" smtClean="0"/>
              <a:t> </a:t>
            </a:r>
            <a:r>
              <a:rPr lang="en-US" dirty="0" smtClean="0"/>
              <a:t>settings</a:t>
            </a:r>
          </a:p>
          <a:p>
            <a:pPr lvl="1"/>
            <a:r>
              <a:rPr lang="en-US" dirty="0" smtClean="0"/>
              <a:t>Run CF code</a:t>
            </a:r>
          </a:p>
          <a:p>
            <a:pPr lvl="1"/>
            <a:r>
              <a:rPr lang="en-US" dirty="0" smtClean="0"/>
              <a:t>No way to run remotely</a:t>
            </a:r>
          </a:p>
          <a:p>
            <a:endParaRPr lang="en-US" dirty="0" smtClean="0"/>
          </a:p>
          <a:p>
            <a:endParaRPr lang="en-US" dirty="0" smtClean="0"/>
          </a:p>
          <a:p>
            <a:pPr>
              <a:buNone/>
            </a:pPr>
            <a:r>
              <a:rPr lang="en-US" dirty="0" smtClean="0"/>
              <a:t>		 	  … </a:t>
            </a:r>
            <a:r>
              <a:rPr lang="en-US" dirty="0" smtClean="0"/>
              <a:t>Unless </a:t>
            </a:r>
            <a:r>
              <a:rPr lang="en-US" dirty="0" smtClean="0"/>
              <a:t>there was </a:t>
            </a:r>
            <a:r>
              <a:rPr lang="en-US" i="1" dirty="0" smtClean="0"/>
              <a:t>some </a:t>
            </a:r>
            <a:r>
              <a:rPr lang="en-US" dirty="0" smtClean="0"/>
              <a:t>alternative...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858000" y="3429000"/>
            <a:ext cx="1473200" cy="16383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Introducing Ant4CF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Ant tasks for CF </a:t>
            </a:r>
            <a:r>
              <a:rPr lang="en-US" dirty="0" smtClean="0"/>
              <a:t>deployments</a:t>
            </a:r>
          </a:p>
          <a:p>
            <a:r>
              <a:rPr lang="en-US" dirty="0" smtClean="0"/>
              <a:t>Run </a:t>
            </a:r>
            <a:r>
              <a:rPr lang="en-US" dirty="0" smtClean="0"/>
              <a:t>build scripts remotely</a:t>
            </a:r>
          </a:p>
          <a:p>
            <a:r>
              <a:rPr lang="en-US" dirty="0" smtClean="0"/>
              <a:t>Execute CF code via services</a:t>
            </a:r>
          </a:p>
          <a:p>
            <a:r>
              <a:rPr lang="en-US" dirty="0" smtClean="0"/>
              <a:t>Provides service for admin API</a:t>
            </a:r>
          </a:p>
          <a:p>
            <a:r>
              <a:rPr lang="en-US" dirty="0" smtClean="0"/>
              <a:t>Free, open source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953000" y="1752600"/>
            <a:ext cx="3822700" cy="38227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RemoteAnt</a:t>
            </a:r>
            <a:r>
              <a:rPr lang="en-US" dirty="0" smtClean="0"/>
              <a:t> Task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lphaUcPeriod"/>
            </a:pPr>
            <a:r>
              <a:rPr lang="en-US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Runs Ant build file on a remote server.</a:t>
            </a:r>
          </a:p>
          <a:p>
            <a:pPr>
              <a:buNone/>
            </a:pPr>
            <a:endParaRPr lang="en-US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>
              <a:buNone/>
            </a:pPr>
            <a:r>
              <a:rPr lang="en-US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</a:t>
            </a:r>
            <a:r>
              <a:rPr lang="en-US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remoteant</a:t>
            </a:r>
            <a:endParaRPr lang="en-US" dirty="0" smtClean="0"/>
          </a:p>
          <a:p>
            <a:pPr>
              <a:buNone/>
            </a:pPr>
            <a:r>
              <a:rPr 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	</a:t>
            </a:r>
            <a:r>
              <a:rPr lang="en-US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antfile</a:t>
            </a:r>
            <a:r>
              <a:rPr 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="</a:t>
            </a:r>
            <a:r>
              <a:rPr lang="en-US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build.remote.xml</a:t>
            </a:r>
            <a:r>
              <a:rPr 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 properties="</a:t>
            </a:r>
            <a:r>
              <a:rPr lang="en-US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cfAdminPassword,svnUsername,svnPassword,</a:t>
            </a:r>
            <a:r>
              <a:rPr lang="en-US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dsnPassword</a:t>
            </a:r>
            <a:r>
              <a:rPr lang="en-US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”</a:t>
            </a:r>
          </a:p>
          <a:p>
            <a:pPr>
              <a:buNone/>
            </a:pPr>
            <a:r>
              <a:rPr lang="en-US" dirty="0"/>
              <a:t>	</a:t>
            </a:r>
            <a:r>
              <a:rPr lang="en-US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timeout</a:t>
            </a:r>
            <a:r>
              <a:rPr 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="240" /&gt;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000" y="4648200"/>
            <a:ext cx="1422400" cy="1422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nt3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166158" y="3901642"/>
            <a:ext cx="5415683" cy="447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Service Task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lphaUcPeriod"/>
            </a:pPr>
            <a:r>
              <a:rPr lang="en-US" sz="24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Runs </a:t>
            </a:r>
            <a:r>
              <a:rPr lang="en-US" sz="24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ColdFusion </a:t>
            </a:r>
            <a:r>
              <a:rPr lang="en-US" sz="2400" dirty="0" smtClean="0"/>
              <a:t>code on a </a:t>
            </a:r>
            <a:r>
              <a:rPr lang="en-US" sz="24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remote </a:t>
            </a:r>
            <a:r>
              <a:rPr lang="en-US" sz="24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server in “ant4cf/services” directory.</a:t>
            </a:r>
          </a:p>
          <a:p>
            <a:pPr>
              <a:buNone/>
            </a:pPr>
            <a:endParaRPr lang="en-US" sz="2100" dirty="0" smtClean="0">
              <a:solidFill>
                <a:schemeClr val="tx1"/>
              </a:solidFill>
              <a:latin typeface="Arial (Body)"/>
              <a:ea typeface="+mn-ea"/>
              <a:cs typeface="Arial (Body)"/>
            </a:endParaRPr>
          </a:p>
          <a:p>
            <a:pPr>
              <a:buNone/>
            </a:pPr>
            <a:r>
              <a:rPr lang="en-US" sz="2100" dirty="0" smtClean="0">
                <a:solidFill>
                  <a:schemeClr val="tx1"/>
                </a:solidFill>
                <a:latin typeface="Arial (Body)"/>
                <a:ea typeface="+mn-ea"/>
                <a:cs typeface="Arial (Body)"/>
              </a:rPr>
              <a:t>&lt;</a:t>
            </a:r>
            <a:r>
              <a:rPr lang="en-US" sz="2100" dirty="0">
                <a:solidFill>
                  <a:schemeClr val="tx1"/>
                </a:solidFill>
                <a:latin typeface="Arial (Body)"/>
                <a:ea typeface="+mn-ea"/>
                <a:cs typeface="Arial (Body)"/>
              </a:rPr>
              <a:t>service component="adminapi.801.</a:t>
            </a:r>
            <a:r>
              <a:rPr lang="en-US" sz="2100" dirty="0" smtClean="0">
                <a:solidFill>
                  <a:schemeClr val="tx1"/>
                </a:solidFill>
                <a:latin typeface="Arial (Body)"/>
                <a:ea typeface="+mn-ea"/>
                <a:cs typeface="Arial (Body)"/>
              </a:rPr>
              <a:t>runtimeProxy” method</a:t>
            </a:r>
            <a:r>
              <a:rPr lang="en-US" sz="2100" dirty="0">
                <a:solidFill>
                  <a:schemeClr val="tx1"/>
                </a:solidFill>
                <a:latin typeface="Arial (Body)"/>
                <a:ea typeface="+mn-ea"/>
                <a:cs typeface="Arial (Body)"/>
              </a:rPr>
              <a:t>="</a:t>
            </a:r>
            <a:r>
              <a:rPr lang="en-US" sz="2100" dirty="0" err="1" smtClean="0">
                <a:solidFill>
                  <a:schemeClr val="tx1"/>
                </a:solidFill>
                <a:latin typeface="Arial (Body)"/>
                <a:ea typeface="+mn-ea"/>
                <a:cs typeface="Arial (Body)"/>
              </a:rPr>
              <a:t>setCacheProperty</a:t>
            </a:r>
            <a:r>
              <a:rPr lang="en-US" sz="2100" dirty="0" smtClean="0">
                <a:solidFill>
                  <a:schemeClr val="tx1"/>
                </a:solidFill>
                <a:latin typeface="Arial (Body)"/>
                <a:ea typeface="+mn-ea"/>
                <a:cs typeface="Arial (Body)"/>
              </a:rPr>
              <a:t>”&gt;</a:t>
            </a:r>
          </a:p>
          <a:p>
            <a:pPr>
              <a:buNone/>
            </a:pPr>
            <a:r>
              <a:rPr lang="en-US" sz="2100" dirty="0" smtClean="0">
                <a:latin typeface="Arial (Body)"/>
                <a:cs typeface="Arial (Body)"/>
              </a:rPr>
              <a:t>	</a:t>
            </a:r>
            <a:r>
              <a:rPr lang="en-US" sz="2100" dirty="0" smtClean="0">
                <a:solidFill>
                  <a:schemeClr val="tx1"/>
                </a:solidFill>
                <a:latin typeface="Arial (Body)"/>
                <a:ea typeface="+mn-ea"/>
                <a:cs typeface="Arial (Body)"/>
              </a:rPr>
              <a:t>&lt;</a:t>
            </a:r>
            <a:r>
              <a:rPr lang="en-US" sz="2100" dirty="0">
                <a:solidFill>
                  <a:schemeClr val="tx1"/>
                </a:solidFill>
                <a:latin typeface="Arial (Body)"/>
                <a:ea typeface="+mn-ea"/>
                <a:cs typeface="Arial (Body)"/>
              </a:rPr>
              <a:t>argument name="</a:t>
            </a:r>
            <a:r>
              <a:rPr lang="en-US" sz="2100" dirty="0" err="1" smtClean="0">
                <a:solidFill>
                  <a:schemeClr val="tx1"/>
                </a:solidFill>
                <a:latin typeface="Arial (Body)"/>
                <a:ea typeface="+mn-ea"/>
                <a:cs typeface="Arial (Body)"/>
              </a:rPr>
              <a:t>propertyName</a:t>
            </a:r>
            <a:r>
              <a:rPr lang="en-US" sz="2100" dirty="0" smtClean="0">
                <a:solidFill>
                  <a:schemeClr val="tx1"/>
                </a:solidFill>
                <a:latin typeface="Arial (Body)"/>
                <a:ea typeface="+mn-ea"/>
                <a:cs typeface="Arial (Body)"/>
              </a:rPr>
              <a:t>” value</a:t>
            </a:r>
            <a:r>
              <a:rPr lang="en-US" sz="2100" dirty="0">
                <a:solidFill>
                  <a:schemeClr val="tx1"/>
                </a:solidFill>
                <a:latin typeface="Arial (Body)"/>
                <a:ea typeface="+mn-ea"/>
                <a:cs typeface="Arial (Body)"/>
              </a:rPr>
              <a:t>="</a:t>
            </a:r>
            <a:r>
              <a:rPr lang="en-US" sz="2100" dirty="0" err="1">
                <a:solidFill>
                  <a:schemeClr val="tx1"/>
                </a:solidFill>
                <a:latin typeface="Arial (Body)"/>
                <a:ea typeface="+mn-ea"/>
                <a:cs typeface="Arial (Body)"/>
              </a:rPr>
              <a:t>TrustedCache</a:t>
            </a:r>
            <a:r>
              <a:rPr lang="en-US" sz="2100" dirty="0">
                <a:solidFill>
                  <a:schemeClr val="tx1"/>
                </a:solidFill>
                <a:latin typeface="Arial (Body)"/>
                <a:ea typeface="+mn-ea"/>
                <a:cs typeface="Arial (Body)"/>
              </a:rPr>
              <a:t>" /&gt;</a:t>
            </a:r>
            <a:endParaRPr lang="en-US" sz="2100" dirty="0" smtClean="0">
              <a:solidFill>
                <a:schemeClr val="tx1"/>
              </a:solidFill>
              <a:latin typeface="Arial (Body)"/>
              <a:ea typeface="+mn-ea"/>
              <a:cs typeface="Arial (Body)"/>
            </a:endParaRPr>
          </a:p>
          <a:p>
            <a:pPr>
              <a:buNone/>
            </a:pPr>
            <a:r>
              <a:rPr lang="en-US" sz="2100" dirty="0" smtClean="0">
                <a:solidFill>
                  <a:schemeClr val="tx1"/>
                </a:solidFill>
                <a:latin typeface="Arial (Body)"/>
                <a:ea typeface="+mn-ea"/>
                <a:cs typeface="Arial (Body)"/>
              </a:rPr>
              <a:t>	&lt;</a:t>
            </a:r>
            <a:r>
              <a:rPr lang="en-US" sz="2100" dirty="0">
                <a:solidFill>
                  <a:schemeClr val="tx1"/>
                </a:solidFill>
                <a:latin typeface="Arial (Body)"/>
                <a:ea typeface="+mn-ea"/>
                <a:cs typeface="Arial (Body)"/>
              </a:rPr>
              <a:t>argument name="</a:t>
            </a:r>
            <a:r>
              <a:rPr lang="en-US" sz="2100" dirty="0" err="1">
                <a:solidFill>
                  <a:schemeClr val="tx1"/>
                </a:solidFill>
                <a:latin typeface="Arial (Body)"/>
                <a:ea typeface="+mn-ea"/>
                <a:cs typeface="Arial (Body)"/>
              </a:rPr>
              <a:t>propertyValue</a:t>
            </a:r>
            <a:r>
              <a:rPr lang="en-US" sz="2100" dirty="0">
                <a:solidFill>
                  <a:schemeClr val="tx1"/>
                </a:solidFill>
                <a:latin typeface="Arial (Body)"/>
                <a:ea typeface="+mn-ea"/>
                <a:cs typeface="Arial (Body)"/>
              </a:rPr>
              <a:t>" value="true" /&gt;</a:t>
            </a:r>
          </a:p>
          <a:p>
            <a:pPr>
              <a:buNone/>
            </a:pPr>
            <a:r>
              <a:rPr lang="en-US" sz="2100" dirty="0">
                <a:solidFill>
                  <a:schemeClr val="tx1"/>
                </a:solidFill>
                <a:latin typeface="Arial (Body)"/>
                <a:ea typeface="+mn-ea"/>
                <a:cs typeface="Arial (Body)"/>
              </a:rPr>
              <a:t>&lt;/service</a:t>
            </a:r>
            <a:r>
              <a:rPr lang="en-US" sz="2100" dirty="0" smtClean="0">
                <a:solidFill>
                  <a:schemeClr val="tx1"/>
                </a:solidFill>
                <a:latin typeface="Arial (Body)"/>
                <a:ea typeface="+mn-ea"/>
                <a:cs typeface="Arial (Body)"/>
              </a:rPr>
              <a:t>&gt;</a:t>
            </a:r>
          </a:p>
          <a:p>
            <a:pPr>
              <a:buNone/>
            </a:pPr>
            <a:endParaRPr lang="en-US" sz="2100" dirty="0">
              <a:latin typeface="Arial (Body)"/>
              <a:cs typeface="Arial (Body)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Installing Ant4CF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lphaUcPeriod"/>
            </a:pPr>
            <a:r>
              <a:rPr lang="en-US" dirty="0" smtClean="0"/>
              <a:t>Copy Ant4cf folder under CFIDE directory.</a:t>
            </a:r>
          </a:p>
          <a:p>
            <a:pPr>
              <a:buFont typeface="+mj-lt"/>
              <a:buAutoNum type="alphaUcPeriod"/>
            </a:pPr>
            <a:r>
              <a:rPr lang="en-US" dirty="0" smtClean="0"/>
              <a:t>Define Ant4cf tasks in your Ant script.</a:t>
            </a:r>
          </a:p>
          <a:p>
            <a:pPr>
              <a:buFont typeface="+mj-lt"/>
              <a:buAutoNum type="alphaUcPeriod"/>
            </a:pPr>
            <a:r>
              <a:rPr lang="en-US" dirty="0" smtClean="0"/>
              <a:t>Recommended to create a deploy domain.</a:t>
            </a:r>
          </a:p>
          <a:p>
            <a:pPr lvl="1">
              <a:buFont typeface="+mj-lt"/>
              <a:buAutoNum type="alphaUcPeriod"/>
            </a:pPr>
            <a:r>
              <a:rPr lang="en-US" dirty="0" smtClean="0"/>
              <a:t>d</a:t>
            </a:r>
            <a:r>
              <a:rPr lang="en-US" dirty="0" smtClean="0"/>
              <a:t>eploy.cfu09ant</a:t>
            </a:r>
            <a:r>
              <a:rPr lang="en-US" dirty="0" smtClean="0"/>
              <a:t>.com</a:t>
            </a:r>
            <a:endParaRPr lang="en-US" dirty="0"/>
          </a:p>
        </p:txBody>
      </p:sp>
      <p:pic>
        <p:nvPicPr>
          <p:cNvPr id="11" name="Picture 10" descr="antsmarchin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43400"/>
            <a:ext cx="9144000" cy="127903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Introductions…</a:t>
            </a:r>
            <a:endParaRPr lang="en-US" dirty="0"/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676400"/>
            <a:ext cx="8077200" cy="4364271"/>
          </a:xfrm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dirty="0" smtClean="0"/>
              <a:t>Doug…</a:t>
            </a:r>
          </a:p>
          <a:p>
            <a:pPr lvl="2">
              <a:buNone/>
            </a:pPr>
            <a:r>
              <a:rPr lang="en-US" dirty="0" smtClean="0"/>
              <a:t>… has many years of experience building and deploying ColdFusion Applications</a:t>
            </a:r>
          </a:p>
          <a:p>
            <a:pPr lvl="2">
              <a:buNone/>
            </a:pPr>
            <a:r>
              <a:rPr lang="en-US" dirty="0" smtClean="0"/>
              <a:t>… is president of Alagad</a:t>
            </a:r>
          </a:p>
          <a:p>
            <a:pPr>
              <a:buNone/>
            </a:pPr>
            <a:r>
              <a:rPr lang="en-US" dirty="0" smtClean="0"/>
              <a:t>Alagad…</a:t>
            </a:r>
          </a:p>
          <a:p>
            <a:pPr lvl="2">
              <a:buNone/>
            </a:pPr>
            <a:r>
              <a:rPr lang="en-US" dirty="0" smtClean="0"/>
              <a:t>… is a small consulting company</a:t>
            </a:r>
          </a:p>
          <a:p>
            <a:pPr lvl="2">
              <a:buNone/>
            </a:pPr>
            <a:r>
              <a:rPr lang="en-US" dirty="0" smtClean="0"/>
              <a:t>… specializes in creating large, complex web applications</a:t>
            </a:r>
          </a:p>
          <a:p>
            <a:pPr lvl="2">
              <a:buNone/>
            </a:pPr>
            <a:r>
              <a:rPr lang="en-US" dirty="0" smtClean="0"/>
              <a:t>… employs many of the finest ColdFusion </a:t>
            </a:r>
            <a:r>
              <a:rPr lang="en-US" dirty="0" smtClean="0"/>
              <a:t>Developers</a:t>
            </a:r>
            <a:endParaRPr lang="en-US" dirty="0"/>
          </a:p>
        </p:txBody>
      </p:sp>
      <p:pic>
        <p:nvPicPr>
          <p:cNvPr id="5" name="Picture 4" descr="AlagadLogos_VERTICAL.jp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391400" y="381000"/>
            <a:ext cx="1048385" cy="1371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Demonstration time again….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Locally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Gather Input</a:t>
            </a:r>
          </a:p>
          <a:p>
            <a:r>
              <a:rPr lang="en-US" dirty="0" smtClean="0"/>
              <a:t>Run build script remotely</a:t>
            </a:r>
          </a:p>
          <a:p>
            <a:pPr>
              <a:buNone/>
            </a:pP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Remotely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 smtClean="0"/>
              <a:t>Export from SVN</a:t>
            </a:r>
          </a:p>
          <a:p>
            <a:r>
              <a:rPr lang="en-US" dirty="0" smtClean="0"/>
              <a:t>Create CF data source</a:t>
            </a:r>
          </a:p>
          <a:p>
            <a:r>
              <a:rPr lang="en-US" dirty="0" smtClean="0"/>
              <a:t>Clear </a:t>
            </a:r>
            <a:r>
              <a:rPr lang="en-US" dirty="0"/>
              <a:t>t</a:t>
            </a:r>
            <a:r>
              <a:rPr lang="en-US" dirty="0" smtClean="0"/>
              <a:t>rusted cache</a:t>
            </a:r>
          </a:p>
          <a:p>
            <a:r>
              <a:rPr lang="en-US" dirty="0" smtClean="0"/>
              <a:t>Enable trusted cache</a:t>
            </a:r>
          </a:p>
          <a:p>
            <a:r>
              <a:rPr lang="en-US" dirty="0" smtClean="0"/>
              <a:t>Update configuration</a:t>
            </a:r>
          </a:p>
          <a:p>
            <a:r>
              <a:rPr lang="en-US" dirty="0" smtClean="0"/>
              <a:t>Reload application</a:t>
            </a:r>
            <a:endParaRPr lang="en-US" dirty="0"/>
          </a:p>
        </p:txBody>
      </p:sp>
      <p:cxnSp>
        <p:nvCxnSpPr>
          <p:cNvPr id="11" name="Curved Connector 10"/>
          <p:cNvCxnSpPr/>
          <p:nvPr/>
        </p:nvCxnSpPr>
        <p:spPr bwMode="auto">
          <a:xfrm flipV="1">
            <a:off x="3124200" y="2438400"/>
            <a:ext cx="1447800" cy="762000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Picture 16" descr="ant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3972176"/>
            <a:ext cx="2362200" cy="24632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Review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Manually deploying applications is</a:t>
            </a:r>
            <a:r>
              <a:rPr lang="en-US" dirty="0" smtClean="0"/>
              <a:t> tedious and error </a:t>
            </a:r>
            <a:r>
              <a:rPr lang="en-US" dirty="0" smtClean="0"/>
              <a:t>prone!</a:t>
            </a:r>
          </a:p>
          <a:p>
            <a:r>
              <a:rPr lang="en-US" dirty="0" smtClean="0"/>
              <a:t>Ant can help automate this process</a:t>
            </a:r>
          </a:p>
          <a:p>
            <a:r>
              <a:rPr lang="en-US" dirty="0" smtClean="0"/>
              <a:t>Ant4CF provides Ant tasks that aid CF deployment</a:t>
            </a:r>
            <a:endParaRPr lang="en-US" dirty="0"/>
          </a:p>
        </p:txBody>
      </p:sp>
      <p:pic>
        <p:nvPicPr>
          <p:cNvPr id="12" name="Picture 11" descr="ant4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9400" y="3276600"/>
            <a:ext cx="1981200" cy="2882646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 &amp; 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What’s on your mind</a:t>
            </a:r>
            <a:r>
              <a:rPr lang="en-US" dirty="0" smtClean="0"/>
              <a:t>?</a:t>
            </a:r>
          </a:p>
          <a:p>
            <a:endParaRPr lang="en-US" dirty="0" smtClean="0"/>
          </a:p>
          <a:p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sz="2000" dirty="0" smtClean="0"/>
              <a:t>Contact Information:</a:t>
            </a:r>
          </a:p>
          <a:p>
            <a:pPr lvl="1"/>
            <a:r>
              <a:rPr lang="en-US" sz="2000" dirty="0" smtClean="0">
                <a:hlinkClick r:id="rId3"/>
              </a:rPr>
              <a:t>http://www.alagad.com</a:t>
            </a:r>
          </a:p>
          <a:p>
            <a:pPr lvl="1"/>
            <a:r>
              <a:rPr lang="en-US" sz="2000" dirty="0" smtClean="0">
                <a:hlinkClick r:id="rId3"/>
              </a:rPr>
              <a:t>dhughes@alagad.com</a:t>
            </a:r>
            <a:endParaRPr lang="en-US" sz="2000" dirty="0" smtClean="0"/>
          </a:p>
          <a:p>
            <a:pPr lvl="1"/>
            <a:r>
              <a:rPr lang="en-US" sz="2000" dirty="0" smtClean="0"/>
              <a:t>800-Alagad4 x300</a:t>
            </a:r>
          </a:p>
          <a:p>
            <a:pPr lvl="1"/>
            <a:endParaRPr lang="en-US" dirty="0"/>
          </a:p>
        </p:txBody>
      </p:sp>
      <p:pic>
        <p:nvPicPr>
          <p:cNvPr id="6" name="Picture 5" descr="ant1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2400" y="0"/>
            <a:ext cx="5908954" cy="70612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“Deployment”?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All the steps required to move an application to a new environment.  </a:t>
            </a:r>
          </a:p>
          <a:p>
            <a:pPr lvl="1"/>
            <a:r>
              <a:rPr lang="en-US" dirty="0" smtClean="0"/>
              <a:t>Copying files to servers</a:t>
            </a:r>
          </a:p>
          <a:p>
            <a:pPr lvl="1"/>
            <a:r>
              <a:rPr lang="en-US" dirty="0" smtClean="0"/>
              <a:t>Updating databases</a:t>
            </a:r>
          </a:p>
          <a:p>
            <a:pPr lvl="1"/>
            <a:r>
              <a:rPr lang="en-US" dirty="0" smtClean="0"/>
              <a:t>Changing software configuration</a:t>
            </a:r>
          </a:p>
          <a:p>
            <a:pPr lvl="1"/>
            <a:r>
              <a:rPr lang="en-US" dirty="0" smtClean="0"/>
              <a:t>Changing server configuration</a:t>
            </a:r>
          </a:p>
          <a:p>
            <a:pPr lvl="1"/>
            <a:r>
              <a:rPr lang="en-US" dirty="0" smtClean="0"/>
              <a:t>Etc…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 </a:t>
            </a:r>
            <a:r>
              <a:rPr lang="en-US" i="1" dirty="0" smtClean="0"/>
              <a:t>you </a:t>
            </a:r>
            <a:r>
              <a:rPr lang="en-US" dirty="0" smtClean="0"/>
              <a:t>deploy applications?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Export files from SVN</a:t>
            </a:r>
          </a:p>
          <a:p>
            <a:r>
              <a:rPr lang="en-US" dirty="0" smtClean="0"/>
              <a:t>Update configuration</a:t>
            </a:r>
          </a:p>
          <a:p>
            <a:r>
              <a:rPr lang="en-US" dirty="0" smtClean="0"/>
              <a:t>Send to </a:t>
            </a:r>
            <a:r>
              <a:rPr lang="en-US" dirty="0" err="1" smtClean="0"/>
              <a:t>server(s</a:t>
            </a:r>
            <a:r>
              <a:rPr lang="en-US" dirty="0" smtClean="0"/>
              <a:t>)</a:t>
            </a:r>
          </a:p>
          <a:p>
            <a:r>
              <a:rPr lang="en-US" dirty="0" smtClean="0"/>
              <a:t>Insure required components exist</a:t>
            </a:r>
          </a:p>
          <a:p>
            <a:pPr lvl="1"/>
            <a:r>
              <a:rPr lang="en-US" dirty="0" smtClean="0"/>
              <a:t>Frameworks, mappings, etc…</a:t>
            </a:r>
          </a:p>
          <a:p>
            <a:r>
              <a:rPr lang="en-US" dirty="0" smtClean="0"/>
              <a:t>Update database for changes</a:t>
            </a:r>
          </a:p>
          <a:p>
            <a:r>
              <a:rPr lang="en-US" dirty="0" smtClean="0"/>
              <a:t>Clear trusted cache</a:t>
            </a:r>
          </a:p>
          <a:p>
            <a:r>
              <a:rPr lang="en-US" dirty="0" smtClean="0"/>
              <a:t>Reload application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often do you screw up this process?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often do you screw up this process?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 don’t know about you… but I think most people screw this up a lot!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went wrong?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Humans are fallible</a:t>
            </a:r>
          </a:p>
          <a:p>
            <a:r>
              <a:rPr lang="en-US" dirty="0" smtClean="0"/>
              <a:t>The process is complex</a:t>
            </a:r>
          </a:p>
          <a:p>
            <a:r>
              <a:rPr lang="en-US" dirty="0" smtClean="0"/>
              <a:t>Many details to remember</a:t>
            </a:r>
          </a:p>
          <a:p>
            <a:r>
              <a:rPr lang="en-US" dirty="0" smtClean="0"/>
              <a:t>The process is completely manual</a:t>
            </a:r>
          </a:p>
          <a:p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things to consider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Differences between staging and production</a:t>
            </a:r>
          </a:p>
          <a:p>
            <a:r>
              <a:rPr lang="en-US" dirty="0" smtClean="0"/>
              <a:t>Even </a:t>
            </a:r>
            <a:r>
              <a:rPr lang="en-US" dirty="0" smtClean="0"/>
              <a:t>simple </a:t>
            </a:r>
            <a:r>
              <a:rPr lang="en-US" dirty="0" smtClean="0"/>
              <a:t>deployments can take several minutes to do manually</a:t>
            </a:r>
          </a:p>
          <a:p>
            <a:r>
              <a:rPr lang="en-US" dirty="0" smtClean="0"/>
              <a:t>What if you have multiple production servers?</a:t>
            </a:r>
          </a:p>
          <a:p>
            <a:pPr lvl="1"/>
            <a:r>
              <a:rPr lang="en-US" dirty="0" smtClean="0"/>
              <a:t>Messing up something on only on server can create hard to catch problems	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can we do about this?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Remove the human’s ability to screw up</a:t>
            </a:r>
          </a:p>
          <a:p>
            <a:r>
              <a:rPr lang="en-US" dirty="0" smtClean="0"/>
              <a:t>Automate the process!</a:t>
            </a:r>
          </a:p>
          <a:p>
            <a:pPr>
              <a:buNone/>
            </a:pPr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993300"/>
      </a:accent1>
      <a:accent2>
        <a:srgbClr val="FF0000"/>
      </a:accent2>
      <a:accent3>
        <a:srgbClr val="FFFFFF"/>
      </a:accent3>
      <a:accent4>
        <a:srgbClr val="000000"/>
      </a:accent4>
      <a:accent5>
        <a:srgbClr val="CAADAA"/>
      </a:accent5>
      <a:accent6>
        <a:srgbClr val="E70000"/>
      </a:accent6>
      <a:hlink>
        <a:srgbClr val="008000"/>
      </a:hlink>
      <a:folHlink>
        <a:srgbClr val="B2B2B2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 New Roman" pitchFamily="-65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 New Roman" pitchFamily="-65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3179</TotalTime>
  <Words>1235</Words>
  <Application>Microsoft PowerPoint</Application>
  <PresentationFormat>On-screen Show (4:3)</PresentationFormat>
  <Paragraphs>353</Paragraphs>
  <Slides>22</Slides>
  <Notes>22</Notes>
  <HiddenSlides>0</HiddenSlides>
  <MMClips>0</MMClips>
  <ScaleCrop>false</ScaleCrop>
  <HeadingPairs>
    <vt:vector size="4" baseType="variant">
      <vt:variant>
        <vt:lpstr>Design Template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Default Design</vt:lpstr>
      <vt:lpstr>Using Ant to Deploy ColdFusion Applications</vt:lpstr>
      <vt:lpstr>Introductions…</vt:lpstr>
      <vt:lpstr>What is “Deployment”?</vt:lpstr>
      <vt:lpstr>How do you deploy applications?</vt:lpstr>
      <vt:lpstr>How often do you screw up this process?</vt:lpstr>
      <vt:lpstr>How often do you screw up this process?</vt:lpstr>
      <vt:lpstr>What went wrong?</vt:lpstr>
      <vt:lpstr>Other things to consider</vt:lpstr>
      <vt:lpstr>What can we do about this?</vt:lpstr>
      <vt:lpstr>Introducing Ant</vt:lpstr>
      <vt:lpstr>Ant’s core tasks - Built in, run out of the box</vt:lpstr>
      <vt:lpstr>Ant’s optional tasks – Depend on 3rd party libs</vt:lpstr>
      <vt:lpstr>There is a wealth of third party Ant support</vt:lpstr>
      <vt:lpstr>Demonstration time….</vt:lpstr>
      <vt:lpstr>The downsides to Ant</vt:lpstr>
      <vt:lpstr>Introducing Ant4CF</vt:lpstr>
      <vt:lpstr>RemoteAnt Task</vt:lpstr>
      <vt:lpstr>Service Task</vt:lpstr>
      <vt:lpstr>Installing Ant4CF</vt:lpstr>
      <vt:lpstr>Demonstration time again….</vt:lpstr>
      <vt:lpstr>Let’s Review</vt:lpstr>
      <vt:lpstr>Q &amp; A</vt:lpstr>
    </vt:vector>
  </TitlesOfParts>
  <Company>Teratech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liz</dc:creator>
  <cp:lastModifiedBy>Doug Hughes</cp:lastModifiedBy>
  <cp:revision>126</cp:revision>
  <cp:lastPrinted>2009-08-11T14:47:18Z</cp:lastPrinted>
  <dcterms:created xsi:type="dcterms:W3CDTF">2009-08-11T13:59:18Z</dcterms:created>
  <dcterms:modified xsi:type="dcterms:W3CDTF">2009-08-11T15:57:47Z</dcterms:modified>
</cp:coreProperties>
</file>